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16"/>
  </p:notesMasterIdLst>
  <p:sldIdLst>
    <p:sldId id="2109" r:id="rId2"/>
    <p:sldId id="2145" r:id="rId3"/>
    <p:sldId id="2146" r:id="rId4"/>
    <p:sldId id="2147" r:id="rId5"/>
    <p:sldId id="2050" r:id="rId6"/>
    <p:sldId id="2052" r:id="rId7"/>
    <p:sldId id="2055" r:id="rId8"/>
    <p:sldId id="2132" r:id="rId9"/>
    <p:sldId id="2133" r:id="rId10"/>
    <p:sldId id="2056" r:id="rId11"/>
    <p:sldId id="2134" r:id="rId12"/>
    <p:sldId id="2135" r:id="rId13"/>
    <p:sldId id="2088" r:id="rId14"/>
    <p:sldId id="208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1E1F"/>
    <a:srgbClr val="F03E24"/>
    <a:srgbClr val="FFB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003"/>
    <p:restoredTop sz="91222"/>
  </p:normalViewPr>
  <p:slideViewPr>
    <p:cSldViewPr snapToGrid="0" snapToObjects="1" showGuides="1">
      <p:cViewPr varScale="1">
        <p:scale>
          <a:sx n="44" d="100"/>
          <a:sy n="44" d="100"/>
        </p:scale>
        <p:origin x="232" y="1664"/>
      </p:cViewPr>
      <p:guideLst>
        <p:guide orient="horz" pos="2184"/>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E4851C-EC11-EE47-B54D-D863EF5ED85D}" type="datetimeFigureOut">
              <a:rPr lang="en-US" smtClean="0"/>
              <a:t>5/19/20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9E1432-67F2-8E4D-9C6D-89CE7AAB9B41}" type="slidenum">
              <a:rPr lang="en-US" smtClean="0"/>
              <a:t>‹#›</a:t>
            </a:fld>
            <a:endParaRPr lang="en-US"/>
          </a:p>
        </p:txBody>
      </p:sp>
    </p:spTree>
    <p:extLst>
      <p:ext uri="{BB962C8B-B14F-4D97-AF65-F5344CB8AC3E}">
        <p14:creationId xmlns:p14="http://schemas.microsoft.com/office/powerpoint/2010/main" val="745963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github.com/training-kit/downloads/ja/github-git-cheat-shee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github.com/training-kit/downloads/github-git-cheat-shee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プロジェクトの紹介や</a:t>
            </a:r>
            <a:r>
              <a:rPr lang="en-US" altLang="ja-JP" dirty="0"/>
              <a:t>Summary</a:t>
            </a:r>
          </a:p>
          <a:p>
            <a:endParaRPr lang="en-US"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altLang="ja-JP" dirty="0" err="1"/>
              <a:t>リポジトリはしばしば「レポ」に短絡されます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ja-JP" altLang="en-US"/>
              <a:t>これ前にも紹介あったけど</a:t>
            </a:r>
            <a:r>
              <a:rPr lang="en-US" altLang="ja-JP" dirty="0"/>
              <a:t>m</a:t>
            </a:r>
            <a:r>
              <a:rPr lang="ja-JP" altLang="en-US"/>
              <a:t>もう一回紹介する認識で</a:t>
            </a:r>
            <a:r>
              <a:rPr lang="en-US" altLang="ja-JP" dirty="0"/>
              <a:t>ok?</a:t>
            </a:r>
          </a:p>
          <a:p>
            <a:endParaRPr lang="en-US" dirty="0"/>
          </a:p>
        </p:txBody>
      </p:sp>
      <p:sp>
        <p:nvSpPr>
          <p:cNvPr id="4" name="Slide Number Placeholder 3"/>
          <p:cNvSpPr>
            <a:spLocks noGrp="1"/>
          </p:cNvSpPr>
          <p:nvPr>
            <p:ph type="sldNum" sz="quarter" idx="5"/>
          </p:nvPr>
        </p:nvSpPr>
        <p:spPr/>
        <p:txBody>
          <a:bodyPr/>
          <a:lstStyle/>
          <a:p>
            <a:fld id="{459E1432-67F2-8E4D-9C6D-89CE7AAB9B41}" type="slidenum">
              <a:rPr lang="en-US" smtClean="0"/>
              <a:t>2</a:t>
            </a:fld>
            <a:endParaRPr lang="en-US"/>
          </a:p>
        </p:txBody>
      </p:sp>
    </p:spTree>
    <p:extLst>
      <p:ext uri="{BB962C8B-B14F-4D97-AF65-F5344CB8AC3E}">
        <p14:creationId xmlns:p14="http://schemas.microsoft.com/office/powerpoint/2010/main" val="3947144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Git log –follow</a:t>
            </a:r>
            <a:r>
              <a:rPr kumimoji="1" lang="ja-JP" altLang="en-US"/>
              <a:t>これってどういうコマンド？</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459E1432-67F2-8E4D-9C6D-89CE7AAB9B41}" type="slidenum">
              <a:rPr lang="en-US" smtClean="0"/>
              <a:t>11</a:t>
            </a:fld>
            <a:endParaRPr lang="en-US"/>
          </a:p>
        </p:txBody>
      </p:sp>
    </p:spTree>
    <p:extLst>
      <p:ext uri="{BB962C8B-B14F-4D97-AF65-F5344CB8AC3E}">
        <p14:creationId xmlns:p14="http://schemas.microsoft.com/office/powerpoint/2010/main" val="3094392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59E1432-67F2-8E4D-9C6D-89CE7AAB9B41}" type="slidenum">
              <a:rPr lang="en-US" smtClean="0"/>
              <a:t>13</a:t>
            </a:fld>
            <a:endParaRPr lang="en-US"/>
          </a:p>
        </p:txBody>
      </p:sp>
    </p:spTree>
    <p:extLst>
      <p:ext uri="{BB962C8B-B14F-4D97-AF65-F5344CB8AC3E}">
        <p14:creationId xmlns:p14="http://schemas.microsoft.com/office/powerpoint/2010/main" val="1913048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5"/>
          </p:nvPr>
        </p:nvSpPr>
        <p:spPr/>
        <p:txBody>
          <a:bodyPr/>
          <a:lstStyle/>
          <a:p>
            <a:fld id="{459E1432-67F2-8E4D-9C6D-89CE7AAB9B41}" type="slidenum">
              <a:rPr lang="en-US" smtClean="0"/>
              <a:t>14</a:t>
            </a:fld>
            <a:endParaRPr lang="en-US"/>
          </a:p>
        </p:txBody>
      </p:sp>
    </p:spTree>
    <p:extLst>
      <p:ext uri="{BB962C8B-B14F-4D97-AF65-F5344CB8AC3E}">
        <p14:creationId xmlns:p14="http://schemas.microsoft.com/office/powerpoint/2010/main" val="303722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9E1432-67F2-8E4D-9C6D-89CE7AAB9B41}" type="slidenum">
              <a:rPr lang="en-US" smtClean="0"/>
              <a:t>3</a:t>
            </a:fld>
            <a:endParaRPr lang="en-US"/>
          </a:p>
        </p:txBody>
      </p:sp>
    </p:spTree>
    <p:extLst>
      <p:ext uri="{BB962C8B-B14F-4D97-AF65-F5344CB8AC3E}">
        <p14:creationId xmlns:p14="http://schemas.microsoft.com/office/powerpoint/2010/main" val="1863778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59E1432-67F2-8E4D-9C6D-89CE7AAB9B41}" type="slidenum">
              <a:rPr lang="en-US" smtClean="0"/>
              <a:t>4</a:t>
            </a:fld>
            <a:endParaRPr lang="en-US"/>
          </a:p>
        </p:txBody>
      </p:sp>
    </p:spTree>
    <p:extLst>
      <p:ext uri="{BB962C8B-B14F-4D97-AF65-F5344CB8AC3E}">
        <p14:creationId xmlns:p14="http://schemas.microsoft.com/office/powerpoint/2010/main" val="2698511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ここは何を表している？</a:t>
            </a:r>
            <a:endParaRPr lang="en-US" dirty="0"/>
          </a:p>
        </p:txBody>
      </p:sp>
      <p:sp>
        <p:nvSpPr>
          <p:cNvPr id="4" name="Slide Number Placeholder 3"/>
          <p:cNvSpPr>
            <a:spLocks noGrp="1"/>
          </p:cNvSpPr>
          <p:nvPr>
            <p:ph type="sldNum" sz="quarter" idx="5"/>
          </p:nvPr>
        </p:nvSpPr>
        <p:spPr/>
        <p:txBody>
          <a:bodyPr/>
          <a:lstStyle/>
          <a:p>
            <a:fld id="{459E1432-67F2-8E4D-9C6D-89CE7AAB9B41}" type="slidenum">
              <a:rPr lang="en-US" smtClean="0"/>
              <a:t>5</a:t>
            </a:fld>
            <a:endParaRPr lang="en-US"/>
          </a:p>
        </p:txBody>
      </p:sp>
    </p:spTree>
    <p:extLst>
      <p:ext uri="{BB962C8B-B14F-4D97-AF65-F5344CB8AC3E}">
        <p14:creationId xmlns:p14="http://schemas.microsoft.com/office/powerpoint/2010/main" val="743319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59E1432-67F2-8E4D-9C6D-89CE7AAB9B41}" type="slidenum">
              <a:rPr lang="en-US" smtClean="0"/>
              <a:t>6</a:t>
            </a:fld>
            <a:endParaRPr lang="en-US"/>
          </a:p>
        </p:txBody>
      </p:sp>
    </p:spTree>
    <p:extLst>
      <p:ext uri="{BB962C8B-B14F-4D97-AF65-F5344CB8AC3E}">
        <p14:creationId xmlns:p14="http://schemas.microsoft.com/office/powerpoint/2010/main" val="1058697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https://github.github.com/training-kit/downloads/ja/github-git-cheat-sheet/</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ローカルリポジトリを</a:t>
            </a:r>
            <a:r>
              <a:rPr lang="en-US" altLang="ja-JP" dirty="0"/>
              <a:t>GitHub</a:t>
            </a:r>
            <a:r>
              <a:rPr lang="ja-JP" altLang="en-US"/>
              <a:t>のリモートリポジトリに接続します</a:t>
            </a:r>
            <a:endParaRPr lang="en-US" altLang="ja-JP" u="sng" dirty="0"/>
          </a:p>
          <a:p>
            <a:endParaRPr lang="en-US" dirty="0"/>
          </a:p>
        </p:txBody>
      </p:sp>
      <p:sp>
        <p:nvSpPr>
          <p:cNvPr id="4" name="Slide Number Placeholder 3"/>
          <p:cNvSpPr>
            <a:spLocks noGrp="1"/>
          </p:cNvSpPr>
          <p:nvPr>
            <p:ph type="sldNum" sz="quarter" idx="5"/>
          </p:nvPr>
        </p:nvSpPr>
        <p:spPr/>
        <p:txBody>
          <a:bodyPr/>
          <a:lstStyle/>
          <a:p>
            <a:fld id="{459E1432-67F2-8E4D-9C6D-89CE7AAB9B41}" type="slidenum">
              <a:rPr lang="en-US" smtClean="0"/>
              <a:t>7</a:t>
            </a:fld>
            <a:endParaRPr lang="en-US"/>
          </a:p>
        </p:txBody>
      </p:sp>
    </p:spTree>
    <p:extLst>
      <p:ext uri="{BB962C8B-B14F-4D97-AF65-F5344CB8AC3E}">
        <p14:creationId xmlns:p14="http://schemas.microsoft.com/office/powerpoint/2010/main" val="4264337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https://github.github.com/training-kit/downloads/github-git-cheat-sheet/</a:t>
            </a:r>
            <a:endParaRPr lang="en-US" dirty="0"/>
          </a:p>
          <a:p>
            <a:endParaRPr lang="en-US" dirty="0"/>
          </a:p>
          <a:p>
            <a:r>
              <a:rPr lang="en-US" dirty="0"/>
              <a:t>Git status –v</a:t>
            </a:r>
          </a:p>
          <a:p>
            <a:r>
              <a:rPr lang="en-US" dirty="0"/>
              <a:t>-v</a:t>
            </a:r>
            <a:r>
              <a:rPr lang="ja-JP" altLang="en-US"/>
              <a:t>要る？</a:t>
            </a:r>
            <a:endParaRPr lang="en-US" altLang="ja-JP"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作業ディレクトリとステージングエリアを表示します</a:t>
            </a:r>
            <a:endParaRPr lang="en-US" altLang="ja-JP" dirty="0"/>
          </a:p>
          <a:p>
            <a:endParaRPr lang="en-US" dirty="0"/>
          </a:p>
        </p:txBody>
      </p:sp>
      <p:sp>
        <p:nvSpPr>
          <p:cNvPr id="4" name="Slide Number Placeholder 3"/>
          <p:cNvSpPr>
            <a:spLocks noGrp="1"/>
          </p:cNvSpPr>
          <p:nvPr>
            <p:ph type="sldNum" sz="quarter" idx="5"/>
          </p:nvPr>
        </p:nvSpPr>
        <p:spPr/>
        <p:txBody>
          <a:bodyPr/>
          <a:lstStyle/>
          <a:p>
            <a:fld id="{459E1432-67F2-8E4D-9C6D-89CE7AAB9B41}" type="slidenum">
              <a:rPr lang="en-US" smtClean="0"/>
              <a:t>8</a:t>
            </a:fld>
            <a:endParaRPr lang="en-US"/>
          </a:p>
        </p:txBody>
      </p:sp>
    </p:spTree>
    <p:extLst>
      <p:ext uri="{BB962C8B-B14F-4D97-AF65-F5344CB8AC3E}">
        <p14:creationId xmlns:p14="http://schemas.microsoft.com/office/powerpoint/2010/main" val="1360253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9E1432-67F2-8E4D-9C6D-89CE7AAB9B41}" type="slidenum">
              <a:rPr lang="en-US" smtClean="0"/>
              <a:t>9</a:t>
            </a:fld>
            <a:endParaRPr lang="en-US"/>
          </a:p>
        </p:txBody>
      </p:sp>
    </p:spTree>
    <p:extLst>
      <p:ext uri="{BB962C8B-B14F-4D97-AF65-F5344CB8AC3E}">
        <p14:creationId xmlns:p14="http://schemas.microsoft.com/office/powerpoint/2010/main" val="615050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solidFill>
                  <a:prstClr val="black"/>
                </a:solidFill>
              </a:rPr>
              <a:t>作業ディレクトリからステージングエリアへ追加するコマンド</a:t>
            </a:r>
            <a:endParaRPr lang="en-US" altLang="ja-JP" dirty="0">
              <a:solidFill>
                <a:prstClr val="black"/>
              </a:solidFill>
            </a:endParaRPr>
          </a:p>
          <a:p>
            <a:endParaRPr lang="en-US" dirty="0"/>
          </a:p>
        </p:txBody>
      </p:sp>
      <p:sp>
        <p:nvSpPr>
          <p:cNvPr id="4" name="Slide Number Placeholder 3"/>
          <p:cNvSpPr>
            <a:spLocks noGrp="1"/>
          </p:cNvSpPr>
          <p:nvPr>
            <p:ph type="sldNum" sz="quarter" idx="5"/>
          </p:nvPr>
        </p:nvSpPr>
        <p:spPr/>
        <p:txBody>
          <a:bodyPr/>
          <a:lstStyle/>
          <a:p>
            <a:fld id="{459E1432-67F2-8E4D-9C6D-89CE7AAB9B41}" type="slidenum">
              <a:rPr lang="en-US" smtClean="0"/>
              <a:t>10</a:t>
            </a:fld>
            <a:endParaRPr lang="en-US"/>
          </a:p>
        </p:txBody>
      </p:sp>
    </p:spTree>
    <p:extLst>
      <p:ext uri="{BB962C8B-B14F-4D97-AF65-F5344CB8AC3E}">
        <p14:creationId xmlns:p14="http://schemas.microsoft.com/office/powerpoint/2010/main" val="42416428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1: Title Car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397C4-9BA9-451E-96B8-2039E4D09D67}" type="datetimeFigureOut">
              <a:rPr lang="zh-CN" altLang="en-US" smtClean="0"/>
              <a:t>2020/5/19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FC65D4B-7918-401B-9616-52A4FEC7F1DB}" type="slidenum">
              <a:rPr lang="zh-CN" altLang="en-US" smtClean="0"/>
              <a:t>‹#›</a:t>
            </a:fld>
            <a:endParaRPr lang="zh-CN" altLang="en-US"/>
          </a:p>
        </p:txBody>
      </p:sp>
      <p:sp>
        <p:nvSpPr>
          <p:cNvPr id="17" name="bk object 16">
            <a:extLst>
              <a:ext uri="{FF2B5EF4-FFF2-40B4-BE49-F238E27FC236}">
                <a16:creationId xmlns:a16="http://schemas.microsoft.com/office/drawing/2014/main" id="{3ACF61FA-F36F-48FF-9164-7B7C105B9495}"/>
              </a:ext>
            </a:extLst>
          </p:cNvPr>
          <p:cNvSpPr/>
          <p:nvPr userDrawn="1"/>
        </p:nvSpPr>
        <p:spPr>
          <a:xfrm>
            <a:off x="0" y="0"/>
            <a:ext cx="11130855" cy="6858000"/>
          </a:xfrm>
          <a:custGeom>
            <a:avLst/>
            <a:gdLst/>
            <a:ahLst/>
            <a:cxnLst/>
            <a:rect l="l" t="t" r="r" b="b"/>
            <a:pathLst>
              <a:path w="15830550" h="9753600">
                <a:moveTo>
                  <a:pt x="15830147" y="0"/>
                </a:moveTo>
                <a:lnTo>
                  <a:pt x="0" y="0"/>
                </a:lnTo>
                <a:lnTo>
                  <a:pt x="0" y="9753599"/>
                </a:lnTo>
                <a:lnTo>
                  <a:pt x="7678807" y="9753599"/>
                </a:lnTo>
                <a:lnTo>
                  <a:pt x="15608710" y="4959319"/>
                </a:lnTo>
                <a:lnTo>
                  <a:pt x="15648317" y="4932451"/>
                </a:lnTo>
                <a:lnTo>
                  <a:pt x="15684531" y="4901961"/>
                </a:lnTo>
                <a:lnTo>
                  <a:pt x="15717168" y="4868171"/>
                </a:lnTo>
                <a:lnTo>
                  <a:pt x="15746046" y="4831408"/>
                </a:lnTo>
                <a:lnTo>
                  <a:pt x="15770982" y="4791997"/>
                </a:lnTo>
                <a:lnTo>
                  <a:pt x="15791795" y="4750261"/>
                </a:lnTo>
                <a:lnTo>
                  <a:pt x="15808300" y="4706526"/>
                </a:lnTo>
                <a:lnTo>
                  <a:pt x="15820315" y="4661116"/>
                </a:lnTo>
                <a:lnTo>
                  <a:pt x="15827659" y="4614356"/>
                </a:lnTo>
                <a:lnTo>
                  <a:pt x="15830147" y="4566572"/>
                </a:lnTo>
                <a:lnTo>
                  <a:pt x="15830147" y="0"/>
                </a:lnTo>
                <a:close/>
              </a:path>
            </a:pathLst>
          </a:custGeom>
          <a:solidFill>
            <a:srgbClr val="EF3F24"/>
          </a:solidFill>
        </p:spPr>
        <p:txBody>
          <a:bodyPr wrap="square" lIns="0" tIns="0" rIns="0" bIns="0" rtlCol="0"/>
          <a:lstStyle/>
          <a:p>
            <a:endParaRPr/>
          </a:p>
        </p:txBody>
      </p:sp>
      <p:sp>
        <p:nvSpPr>
          <p:cNvPr id="36" name="Text Placeholder 2">
            <a:extLst>
              <a:ext uri="{FF2B5EF4-FFF2-40B4-BE49-F238E27FC236}">
                <a16:creationId xmlns:a16="http://schemas.microsoft.com/office/drawing/2014/main" id="{8995E584-05CA-4D9A-9575-C18C8D530BC2}"/>
              </a:ext>
            </a:extLst>
          </p:cNvPr>
          <p:cNvSpPr>
            <a:spLocks noGrp="1"/>
          </p:cNvSpPr>
          <p:nvPr>
            <p:ph type="body" idx="1"/>
          </p:nvPr>
        </p:nvSpPr>
        <p:spPr>
          <a:xfrm>
            <a:off x="1170056" y="1324844"/>
            <a:ext cx="5291926" cy="2769175"/>
          </a:xfrm>
        </p:spPr>
        <p:txBody>
          <a:bodyPr anchor="t">
            <a:normAutofit/>
          </a:bodyPr>
          <a:lstStyle>
            <a:lvl1pPr marL="0" indent="0" algn="l">
              <a:buNone/>
              <a:defRPr sz="6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pic>
        <p:nvPicPr>
          <p:cNvPr id="38" name="Picture 37" descr="A close up of a guitar&#10;&#10;Description generated with high confidence">
            <a:extLst>
              <a:ext uri="{FF2B5EF4-FFF2-40B4-BE49-F238E27FC236}">
                <a16:creationId xmlns:a16="http://schemas.microsoft.com/office/drawing/2014/main" id="{2F1289F5-FE20-4A37-95B1-53E9C5721C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26527"/>
          <a:stretch/>
        </p:blipFill>
        <p:spPr>
          <a:xfrm>
            <a:off x="8138187" y="1324844"/>
            <a:ext cx="4053813" cy="5533156"/>
          </a:xfrm>
          <a:prstGeom prst="rect">
            <a:avLst/>
          </a:prstGeom>
        </p:spPr>
      </p:pic>
    </p:spTree>
    <p:extLst>
      <p:ext uri="{BB962C8B-B14F-4D97-AF65-F5344CB8AC3E}">
        <p14:creationId xmlns:p14="http://schemas.microsoft.com/office/powerpoint/2010/main" val="3488724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E27001E5-3D6E-024C-A4F5-85E745265648}"/>
              </a:ext>
            </a:extLst>
          </p:cNvPr>
          <p:cNvSpPr>
            <a:spLocks noGrp="1"/>
          </p:cNvSpPr>
          <p:nvPr>
            <p:ph type="title"/>
          </p:nvPr>
        </p:nvSpPr>
        <p:spPr>
          <a:xfrm>
            <a:off x="1271496" y="365125"/>
            <a:ext cx="10082304" cy="1325563"/>
          </a:xfrm>
          <a:prstGeom prst="rect">
            <a:avLst/>
          </a:prstGeom>
        </p:spPr>
        <p:txBody>
          <a:bodyPr vert="horz" lIns="91440" tIns="45720" rIns="91440" bIns="4572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318BEE61-6B30-504A-B3F7-EF12334A41E2}"/>
              </a:ext>
            </a:extLst>
          </p:cNvPr>
          <p:cNvSpPr>
            <a:spLocks noGrp="1"/>
          </p:cNvSpPr>
          <p:nvPr>
            <p:ph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DEE5A3F4-FB7E-3B47-A996-DB345520F3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Proxima Soft" panose="02000506030000020004" pitchFamily="2" charset="0"/>
              </a:defRPr>
            </a:lvl1pPr>
          </a:lstStyle>
          <a:p>
            <a:fld id="{AEC5EE2A-AA66-AB43-B331-269CAB028D85}" type="datetimeFigureOut">
              <a:rPr lang="en-US" smtClean="0"/>
              <a:pPr/>
              <a:t>5/19/20</a:t>
            </a:fld>
            <a:endParaRPr lang="en-US"/>
          </a:p>
        </p:txBody>
      </p:sp>
      <p:sp>
        <p:nvSpPr>
          <p:cNvPr id="11" name="Footer Placeholder 4">
            <a:extLst>
              <a:ext uri="{FF2B5EF4-FFF2-40B4-BE49-F238E27FC236}">
                <a16:creationId xmlns:a16="http://schemas.microsoft.com/office/drawing/2014/main" id="{DA385F9D-4253-6F4A-9BA5-08EFDB0FD0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Proxima Soft" panose="02000506030000020004" pitchFamily="2" charset="0"/>
              </a:defRPr>
            </a:lvl1pPr>
          </a:lstStyle>
          <a:p>
            <a:endParaRPr lang="en-US"/>
          </a:p>
        </p:txBody>
      </p:sp>
      <p:sp>
        <p:nvSpPr>
          <p:cNvPr id="12" name="Slide Number Placeholder 5">
            <a:extLst>
              <a:ext uri="{FF2B5EF4-FFF2-40B4-BE49-F238E27FC236}">
                <a16:creationId xmlns:a16="http://schemas.microsoft.com/office/drawing/2014/main" id="{BD1D1F25-C621-4742-A12B-5CE0ED301A8F}"/>
              </a:ext>
            </a:extLst>
          </p:cNvPr>
          <p:cNvSpPr>
            <a:spLocks noGrp="1"/>
          </p:cNvSpPr>
          <p:nvPr>
            <p:ph type="sldNum" sz="quarter" idx="4"/>
          </p:nvPr>
        </p:nvSpPr>
        <p:spPr>
          <a:xfrm>
            <a:off x="932688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Proxima Soft" panose="02000506030000020004" pitchFamily="2" charset="0"/>
              </a:defRPr>
            </a:lvl1pPr>
          </a:lstStyle>
          <a:p>
            <a:fld id="{30559557-B6E3-3C48-A023-8511B91C70CE}" type="slidenum">
              <a:rPr lang="en-US" smtClean="0"/>
              <a:pPr/>
              <a:t>‹#›</a:t>
            </a:fld>
            <a:endParaRPr lang="en-US"/>
          </a:p>
        </p:txBody>
      </p:sp>
      <p:grpSp>
        <p:nvGrpSpPr>
          <p:cNvPr id="14" name="Group 13">
            <a:extLst>
              <a:ext uri="{FF2B5EF4-FFF2-40B4-BE49-F238E27FC236}">
                <a16:creationId xmlns:a16="http://schemas.microsoft.com/office/drawing/2014/main" id="{CCF625F1-A550-584B-859B-B8B98EDCB9A8}"/>
              </a:ext>
            </a:extLst>
          </p:cNvPr>
          <p:cNvGrpSpPr/>
          <p:nvPr userDrawn="1"/>
        </p:nvGrpSpPr>
        <p:grpSpPr>
          <a:xfrm>
            <a:off x="0" y="12"/>
            <a:ext cx="1028700" cy="1627505"/>
            <a:chOff x="0" y="12"/>
            <a:chExt cx="1028700" cy="1627505"/>
          </a:xfrm>
        </p:grpSpPr>
        <p:sp>
          <p:nvSpPr>
            <p:cNvPr id="16" name="bk object 16">
              <a:extLst>
                <a:ext uri="{FF2B5EF4-FFF2-40B4-BE49-F238E27FC236}">
                  <a16:creationId xmlns:a16="http://schemas.microsoft.com/office/drawing/2014/main" id="{4294A322-74A8-5E43-8689-0C60594302B2}"/>
                </a:ext>
              </a:extLst>
            </p:cNvPr>
            <p:cNvSpPr/>
            <p:nvPr/>
          </p:nvSpPr>
          <p:spPr>
            <a:xfrm>
              <a:off x="0" y="12"/>
              <a:ext cx="1028700" cy="1627505"/>
            </a:xfrm>
            <a:custGeom>
              <a:avLst/>
              <a:gdLst/>
              <a:ahLst/>
              <a:cxnLst/>
              <a:rect l="l" t="t" r="r" b="b"/>
              <a:pathLst>
                <a:path w="1028700" h="1627505">
                  <a:moveTo>
                    <a:pt x="1028688" y="0"/>
                  </a:moveTo>
                  <a:lnTo>
                    <a:pt x="0" y="0"/>
                  </a:lnTo>
                  <a:lnTo>
                    <a:pt x="0" y="1627404"/>
                  </a:lnTo>
                  <a:lnTo>
                    <a:pt x="877444" y="1096917"/>
                  </a:lnTo>
                  <a:lnTo>
                    <a:pt x="915385" y="1069932"/>
                  </a:lnTo>
                  <a:lnTo>
                    <a:pt x="948489" y="1038091"/>
                  </a:lnTo>
                  <a:lnTo>
                    <a:pt x="976389" y="1002040"/>
                  </a:lnTo>
                  <a:lnTo>
                    <a:pt x="998724" y="962425"/>
                  </a:lnTo>
                  <a:lnTo>
                    <a:pt x="1015128" y="919893"/>
                  </a:lnTo>
                  <a:lnTo>
                    <a:pt x="1025238" y="875092"/>
                  </a:lnTo>
                  <a:lnTo>
                    <a:pt x="1028688" y="828667"/>
                  </a:lnTo>
                  <a:lnTo>
                    <a:pt x="1028688" y="0"/>
                  </a:lnTo>
                  <a:close/>
                </a:path>
              </a:pathLst>
            </a:custGeom>
            <a:solidFill>
              <a:srgbClr val="EF3F24"/>
            </a:solidFill>
          </p:spPr>
          <p:txBody>
            <a:bodyPr wrap="square" lIns="0" tIns="0" rIns="0" bIns="0" rtlCol="0"/>
            <a:lstStyle/>
            <a:p>
              <a:endParaRPr dirty="0">
                <a:latin typeface="Proxima Soft" panose="02000506030000020004" pitchFamily="2" charset="0"/>
              </a:endParaRPr>
            </a:p>
          </p:txBody>
        </p:sp>
        <p:sp>
          <p:nvSpPr>
            <p:cNvPr id="17" name="bk object 17">
              <a:extLst>
                <a:ext uri="{FF2B5EF4-FFF2-40B4-BE49-F238E27FC236}">
                  <a16:creationId xmlns:a16="http://schemas.microsoft.com/office/drawing/2014/main" id="{AD0FDBE5-B086-EE47-B8B2-96E29EFB36F2}"/>
                </a:ext>
              </a:extLst>
            </p:cNvPr>
            <p:cNvSpPr/>
            <p:nvPr/>
          </p:nvSpPr>
          <p:spPr>
            <a:xfrm>
              <a:off x="394370" y="640092"/>
              <a:ext cx="111760" cy="134620"/>
            </a:xfrm>
            <a:custGeom>
              <a:avLst/>
              <a:gdLst/>
              <a:ahLst/>
              <a:cxnLst/>
              <a:rect l="l" t="t" r="r" b="b"/>
              <a:pathLst>
                <a:path w="111759" h="134620">
                  <a:moveTo>
                    <a:pt x="107416" y="0"/>
                  </a:moveTo>
                  <a:lnTo>
                    <a:pt x="0" y="65011"/>
                  </a:lnTo>
                  <a:lnTo>
                    <a:pt x="0" y="69672"/>
                  </a:lnTo>
                  <a:lnTo>
                    <a:pt x="107416" y="134607"/>
                  </a:lnTo>
                  <a:lnTo>
                    <a:pt x="111658" y="132219"/>
                  </a:lnTo>
                  <a:lnTo>
                    <a:pt x="111658" y="2400"/>
                  </a:lnTo>
                  <a:lnTo>
                    <a:pt x="107416"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8" name="bk object 18">
              <a:extLst>
                <a:ext uri="{FF2B5EF4-FFF2-40B4-BE49-F238E27FC236}">
                  <a16:creationId xmlns:a16="http://schemas.microsoft.com/office/drawing/2014/main" id="{6957675D-E659-A045-8E17-409775591FC0}"/>
                </a:ext>
              </a:extLst>
            </p:cNvPr>
            <p:cNvSpPr/>
            <p:nvPr/>
          </p:nvSpPr>
          <p:spPr>
            <a:xfrm>
              <a:off x="242796" y="469873"/>
              <a:ext cx="123825" cy="220345"/>
            </a:xfrm>
            <a:custGeom>
              <a:avLst/>
              <a:gdLst/>
              <a:ahLst/>
              <a:cxnLst/>
              <a:rect l="l" t="t" r="r" b="b"/>
              <a:pathLst>
                <a:path w="123825" h="220345">
                  <a:moveTo>
                    <a:pt x="4114" y="0"/>
                  </a:moveTo>
                  <a:lnTo>
                    <a:pt x="0" y="2324"/>
                  </a:lnTo>
                  <a:lnTo>
                    <a:pt x="0" y="146697"/>
                  </a:lnTo>
                  <a:lnTo>
                    <a:pt x="1193" y="148818"/>
                  </a:lnTo>
                  <a:lnTo>
                    <a:pt x="119176" y="220192"/>
                  </a:lnTo>
                  <a:lnTo>
                    <a:pt x="123304" y="217868"/>
                  </a:lnTo>
                  <a:lnTo>
                    <a:pt x="123278" y="73494"/>
                  </a:lnTo>
                  <a:lnTo>
                    <a:pt x="122034" y="71361"/>
                  </a:lnTo>
                  <a:lnTo>
                    <a:pt x="4114"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9" name="bk object 19">
              <a:extLst>
                <a:ext uri="{FF2B5EF4-FFF2-40B4-BE49-F238E27FC236}">
                  <a16:creationId xmlns:a16="http://schemas.microsoft.com/office/drawing/2014/main" id="{C05FE68F-3D19-FD47-B13E-4676C77165BB}"/>
                </a:ext>
              </a:extLst>
            </p:cNvPr>
            <p:cNvSpPr/>
            <p:nvPr/>
          </p:nvSpPr>
          <p:spPr>
            <a:xfrm>
              <a:off x="254318" y="378393"/>
              <a:ext cx="240665" cy="148590"/>
            </a:xfrm>
            <a:custGeom>
              <a:avLst/>
              <a:gdLst/>
              <a:ahLst/>
              <a:cxnLst/>
              <a:rect l="l" t="t" r="r" b="b"/>
              <a:pathLst>
                <a:path w="240665" h="148590">
                  <a:moveTo>
                    <a:pt x="121272" y="0"/>
                  </a:moveTo>
                  <a:lnTo>
                    <a:pt x="118656" y="0"/>
                  </a:lnTo>
                  <a:lnTo>
                    <a:pt x="0" y="71920"/>
                  </a:lnTo>
                  <a:lnTo>
                    <a:pt x="0" y="76428"/>
                  </a:lnTo>
                  <a:lnTo>
                    <a:pt x="118846" y="148348"/>
                  </a:lnTo>
                  <a:lnTo>
                    <a:pt x="121462" y="148348"/>
                  </a:lnTo>
                  <a:lnTo>
                    <a:pt x="240068" y="76428"/>
                  </a:lnTo>
                  <a:lnTo>
                    <a:pt x="240068" y="71920"/>
                  </a:lnTo>
                  <a:lnTo>
                    <a:pt x="121272"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20" name="bk object 20">
              <a:extLst>
                <a:ext uri="{FF2B5EF4-FFF2-40B4-BE49-F238E27FC236}">
                  <a16:creationId xmlns:a16="http://schemas.microsoft.com/office/drawing/2014/main" id="{3ACBFDA6-EE3D-7843-9DB0-2B90995F81F3}"/>
                </a:ext>
              </a:extLst>
            </p:cNvPr>
            <p:cNvSpPr/>
            <p:nvPr/>
          </p:nvSpPr>
          <p:spPr>
            <a:xfrm>
              <a:off x="382799" y="554664"/>
              <a:ext cx="112395" cy="135890"/>
            </a:xfrm>
            <a:custGeom>
              <a:avLst/>
              <a:gdLst/>
              <a:ahLst/>
              <a:cxnLst/>
              <a:rect l="l" t="t" r="r" b="b"/>
              <a:pathLst>
                <a:path w="112395" h="135890">
                  <a:moveTo>
                    <a:pt x="4241" y="0"/>
                  </a:moveTo>
                  <a:lnTo>
                    <a:pt x="0" y="2400"/>
                  </a:lnTo>
                  <a:lnTo>
                    <a:pt x="0" y="132930"/>
                  </a:lnTo>
                  <a:lnTo>
                    <a:pt x="4241" y="135318"/>
                  </a:lnTo>
                  <a:lnTo>
                    <a:pt x="112242" y="69989"/>
                  </a:lnTo>
                  <a:lnTo>
                    <a:pt x="112242" y="65328"/>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21" name="bk object 21">
              <a:extLst>
                <a:ext uri="{FF2B5EF4-FFF2-40B4-BE49-F238E27FC236}">
                  <a16:creationId xmlns:a16="http://schemas.microsoft.com/office/drawing/2014/main" id="{351CB9C1-1FE9-534D-80C4-81783CD9EA9A}"/>
                </a:ext>
              </a:extLst>
            </p:cNvPr>
            <p:cNvSpPr/>
            <p:nvPr/>
          </p:nvSpPr>
          <p:spPr>
            <a:xfrm>
              <a:off x="394361" y="469893"/>
              <a:ext cx="111760" cy="134620"/>
            </a:xfrm>
            <a:custGeom>
              <a:avLst/>
              <a:gdLst/>
              <a:ahLst/>
              <a:cxnLst/>
              <a:rect l="l" t="t" r="r" b="b"/>
              <a:pathLst>
                <a:path w="111759" h="134620">
                  <a:moveTo>
                    <a:pt x="107416" y="0"/>
                  </a:moveTo>
                  <a:lnTo>
                    <a:pt x="0" y="65062"/>
                  </a:lnTo>
                  <a:lnTo>
                    <a:pt x="12" y="69723"/>
                  </a:lnTo>
                  <a:lnTo>
                    <a:pt x="107429" y="134594"/>
                  </a:lnTo>
                  <a:lnTo>
                    <a:pt x="111683" y="132207"/>
                  </a:lnTo>
                  <a:lnTo>
                    <a:pt x="111683" y="2400"/>
                  </a:lnTo>
                  <a:lnTo>
                    <a:pt x="107416"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22" name="bk object 22">
              <a:extLst>
                <a:ext uri="{FF2B5EF4-FFF2-40B4-BE49-F238E27FC236}">
                  <a16:creationId xmlns:a16="http://schemas.microsoft.com/office/drawing/2014/main" id="{629D7DFA-EE2F-834F-91E4-B0E2FA90F886}"/>
                </a:ext>
              </a:extLst>
            </p:cNvPr>
            <p:cNvSpPr/>
            <p:nvPr/>
          </p:nvSpPr>
          <p:spPr>
            <a:xfrm>
              <a:off x="522671" y="640092"/>
              <a:ext cx="111760" cy="134620"/>
            </a:xfrm>
            <a:custGeom>
              <a:avLst/>
              <a:gdLst/>
              <a:ahLst/>
              <a:cxnLst/>
              <a:rect l="l" t="t" r="r" b="b"/>
              <a:pathLst>
                <a:path w="111759" h="134620">
                  <a:moveTo>
                    <a:pt x="4241" y="0"/>
                  </a:moveTo>
                  <a:lnTo>
                    <a:pt x="0" y="2400"/>
                  </a:lnTo>
                  <a:lnTo>
                    <a:pt x="0" y="132219"/>
                  </a:lnTo>
                  <a:lnTo>
                    <a:pt x="4241" y="134607"/>
                  </a:lnTo>
                  <a:lnTo>
                    <a:pt x="111658" y="69672"/>
                  </a:lnTo>
                  <a:lnTo>
                    <a:pt x="111658" y="65011"/>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23" name="bk object 23">
              <a:extLst>
                <a:ext uri="{FF2B5EF4-FFF2-40B4-BE49-F238E27FC236}">
                  <a16:creationId xmlns:a16="http://schemas.microsoft.com/office/drawing/2014/main" id="{12BD69D5-6DF0-5F45-AE29-F492611E21E8}"/>
                </a:ext>
              </a:extLst>
            </p:cNvPr>
            <p:cNvSpPr/>
            <p:nvPr/>
          </p:nvSpPr>
          <p:spPr>
            <a:xfrm>
              <a:off x="662599" y="469873"/>
              <a:ext cx="123825" cy="220345"/>
            </a:xfrm>
            <a:custGeom>
              <a:avLst/>
              <a:gdLst/>
              <a:ahLst/>
              <a:cxnLst/>
              <a:rect l="l" t="t" r="r" b="b"/>
              <a:pathLst>
                <a:path w="123825" h="220345">
                  <a:moveTo>
                    <a:pt x="119189" y="0"/>
                  </a:moveTo>
                  <a:lnTo>
                    <a:pt x="1270" y="71361"/>
                  </a:lnTo>
                  <a:lnTo>
                    <a:pt x="25" y="73494"/>
                  </a:lnTo>
                  <a:lnTo>
                    <a:pt x="0" y="217868"/>
                  </a:lnTo>
                  <a:lnTo>
                    <a:pt x="4127" y="220192"/>
                  </a:lnTo>
                  <a:lnTo>
                    <a:pt x="122110" y="148818"/>
                  </a:lnTo>
                  <a:lnTo>
                    <a:pt x="123304" y="146697"/>
                  </a:lnTo>
                  <a:lnTo>
                    <a:pt x="123304" y="2324"/>
                  </a:lnTo>
                  <a:lnTo>
                    <a:pt x="119189"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24" name="bk object 24">
              <a:extLst>
                <a:ext uri="{FF2B5EF4-FFF2-40B4-BE49-F238E27FC236}">
                  <a16:creationId xmlns:a16="http://schemas.microsoft.com/office/drawing/2014/main" id="{810B8B2A-EBCD-DA45-9F6C-60F6461D87AD}"/>
                </a:ext>
              </a:extLst>
            </p:cNvPr>
            <p:cNvSpPr/>
            <p:nvPr/>
          </p:nvSpPr>
          <p:spPr>
            <a:xfrm>
              <a:off x="534313" y="378393"/>
              <a:ext cx="240665" cy="148590"/>
            </a:xfrm>
            <a:custGeom>
              <a:avLst/>
              <a:gdLst/>
              <a:ahLst/>
              <a:cxnLst/>
              <a:rect l="l" t="t" r="r" b="b"/>
              <a:pathLst>
                <a:path w="240665" h="148590">
                  <a:moveTo>
                    <a:pt x="121412" y="0"/>
                  </a:moveTo>
                  <a:lnTo>
                    <a:pt x="118795" y="0"/>
                  </a:lnTo>
                  <a:lnTo>
                    <a:pt x="0" y="71920"/>
                  </a:lnTo>
                  <a:lnTo>
                    <a:pt x="0" y="76428"/>
                  </a:lnTo>
                  <a:lnTo>
                    <a:pt x="118605" y="148348"/>
                  </a:lnTo>
                  <a:lnTo>
                    <a:pt x="121221" y="148348"/>
                  </a:lnTo>
                  <a:lnTo>
                    <a:pt x="240068" y="76428"/>
                  </a:lnTo>
                  <a:lnTo>
                    <a:pt x="240068" y="71920"/>
                  </a:lnTo>
                  <a:lnTo>
                    <a:pt x="121412"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25" name="bk object 25">
              <a:extLst>
                <a:ext uri="{FF2B5EF4-FFF2-40B4-BE49-F238E27FC236}">
                  <a16:creationId xmlns:a16="http://schemas.microsoft.com/office/drawing/2014/main" id="{3F5679B7-E672-1E4F-8E11-F4F4FB1FF86B}"/>
                </a:ext>
              </a:extLst>
            </p:cNvPr>
            <p:cNvSpPr/>
            <p:nvPr/>
          </p:nvSpPr>
          <p:spPr>
            <a:xfrm>
              <a:off x="533659" y="554664"/>
              <a:ext cx="112395" cy="135890"/>
            </a:xfrm>
            <a:custGeom>
              <a:avLst/>
              <a:gdLst/>
              <a:ahLst/>
              <a:cxnLst/>
              <a:rect l="l" t="t" r="r" b="b"/>
              <a:pathLst>
                <a:path w="112395" h="135890">
                  <a:moveTo>
                    <a:pt x="108000" y="0"/>
                  </a:moveTo>
                  <a:lnTo>
                    <a:pt x="0" y="65328"/>
                  </a:lnTo>
                  <a:lnTo>
                    <a:pt x="0" y="69989"/>
                  </a:lnTo>
                  <a:lnTo>
                    <a:pt x="108000" y="135318"/>
                  </a:lnTo>
                  <a:lnTo>
                    <a:pt x="112255" y="132930"/>
                  </a:lnTo>
                  <a:lnTo>
                    <a:pt x="112255" y="2400"/>
                  </a:lnTo>
                  <a:lnTo>
                    <a:pt x="108000"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26" name="bk object 26">
              <a:extLst>
                <a:ext uri="{FF2B5EF4-FFF2-40B4-BE49-F238E27FC236}">
                  <a16:creationId xmlns:a16="http://schemas.microsoft.com/office/drawing/2014/main" id="{281F91A4-6418-CB4D-BAD1-B53976EC1D4F}"/>
                </a:ext>
              </a:extLst>
            </p:cNvPr>
            <p:cNvSpPr/>
            <p:nvPr/>
          </p:nvSpPr>
          <p:spPr>
            <a:xfrm>
              <a:off x="522667" y="469893"/>
              <a:ext cx="111760" cy="134620"/>
            </a:xfrm>
            <a:custGeom>
              <a:avLst/>
              <a:gdLst/>
              <a:ahLst/>
              <a:cxnLst/>
              <a:rect l="l" t="t" r="r" b="b"/>
              <a:pathLst>
                <a:path w="111759" h="134620">
                  <a:moveTo>
                    <a:pt x="4241" y="0"/>
                  </a:moveTo>
                  <a:lnTo>
                    <a:pt x="0" y="2400"/>
                  </a:lnTo>
                  <a:lnTo>
                    <a:pt x="0" y="132207"/>
                  </a:lnTo>
                  <a:lnTo>
                    <a:pt x="4241" y="134594"/>
                  </a:lnTo>
                  <a:lnTo>
                    <a:pt x="111671" y="69723"/>
                  </a:lnTo>
                  <a:lnTo>
                    <a:pt x="111671" y="65062"/>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grpSp>
    </p:spTree>
    <p:extLst>
      <p:ext uri="{BB962C8B-B14F-4D97-AF65-F5344CB8AC3E}">
        <p14:creationId xmlns:p14="http://schemas.microsoft.com/office/powerpoint/2010/main" val="1727398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2B7ED-D215-A548-8005-C98B372531A4}"/>
              </a:ext>
            </a:extLst>
          </p:cNvPr>
          <p:cNvSpPr>
            <a:spLocks noGrp="1"/>
          </p:cNvSpPr>
          <p:nvPr>
            <p:ph type="title"/>
          </p:nvPr>
        </p:nvSpPr>
        <p:spPr>
          <a:xfrm>
            <a:off x="1271496" y="365125"/>
            <a:ext cx="10082304"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D836F97-751F-4F48-B02A-A2E9ABE60A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2F04FB-CEAF-0F4F-975B-82E27E6295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16E49F-83D9-CD4D-86C7-51B933F1CB80}"/>
              </a:ext>
            </a:extLst>
          </p:cNvPr>
          <p:cNvSpPr>
            <a:spLocks noGrp="1"/>
          </p:cNvSpPr>
          <p:nvPr>
            <p:ph type="dt" sz="half" idx="10"/>
          </p:nvPr>
        </p:nvSpPr>
        <p:spPr/>
        <p:txBody>
          <a:bodyPr/>
          <a:lstStyle/>
          <a:p>
            <a:fld id="{B06F3B2A-6287-2048-BA36-2C46360AA800}" type="datetimeFigureOut">
              <a:rPr lang="en-US" smtClean="0"/>
              <a:t>5/19/20</a:t>
            </a:fld>
            <a:endParaRPr lang="en-US"/>
          </a:p>
        </p:txBody>
      </p:sp>
      <p:sp>
        <p:nvSpPr>
          <p:cNvPr id="6" name="Footer Placeholder 5">
            <a:extLst>
              <a:ext uri="{FF2B5EF4-FFF2-40B4-BE49-F238E27FC236}">
                <a16:creationId xmlns:a16="http://schemas.microsoft.com/office/drawing/2014/main" id="{9B33A641-110B-6845-8406-D0DDC43E5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0DC014-CA5B-D64D-817A-6E1C90371E61}"/>
              </a:ext>
            </a:extLst>
          </p:cNvPr>
          <p:cNvSpPr>
            <a:spLocks noGrp="1"/>
          </p:cNvSpPr>
          <p:nvPr>
            <p:ph type="sldNum" sz="quarter" idx="12"/>
          </p:nvPr>
        </p:nvSpPr>
        <p:spPr/>
        <p:txBody>
          <a:bodyPr/>
          <a:lstStyle/>
          <a:p>
            <a:fld id="{B3890FD3-5683-B34D-A95A-C5886F292407}" type="slidenum">
              <a:rPr lang="en-US" smtClean="0"/>
              <a:t>‹#›</a:t>
            </a:fld>
            <a:endParaRPr lang="en-US"/>
          </a:p>
        </p:txBody>
      </p:sp>
      <p:grpSp>
        <p:nvGrpSpPr>
          <p:cNvPr id="10" name="Group 9">
            <a:extLst>
              <a:ext uri="{FF2B5EF4-FFF2-40B4-BE49-F238E27FC236}">
                <a16:creationId xmlns:a16="http://schemas.microsoft.com/office/drawing/2014/main" id="{45DC9741-55AE-FD48-A730-7EA025F770A9}"/>
              </a:ext>
            </a:extLst>
          </p:cNvPr>
          <p:cNvGrpSpPr/>
          <p:nvPr userDrawn="1"/>
        </p:nvGrpSpPr>
        <p:grpSpPr>
          <a:xfrm>
            <a:off x="0" y="12"/>
            <a:ext cx="1028700" cy="1627505"/>
            <a:chOff x="0" y="12"/>
            <a:chExt cx="1028700" cy="1627505"/>
          </a:xfrm>
        </p:grpSpPr>
        <p:sp>
          <p:nvSpPr>
            <p:cNvPr id="11" name="bk object 16">
              <a:extLst>
                <a:ext uri="{FF2B5EF4-FFF2-40B4-BE49-F238E27FC236}">
                  <a16:creationId xmlns:a16="http://schemas.microsoft.com/office/drawing/2014/main" id="{E554D675-DD59-CD43-8C4E-146797E66597}"/>
                </a:ext>
              </a:extLst>
            </p:cNvPr>
            <p:cNvSpPr/>
            <p:nvPr/>
          </p:nvSpPr>
          <p:spPr>
            <a:xfrm>
              <a:off x="0" y="12"/>
              <a:ext cx="1028700" cy="1627505"/>
            </a:xfrm>
            <a:custGeom>
              <a:avLst/>
              <a:gdLst/>
              <a:ahLst/>
              <a:cxnLst/>
              <a:rect l="l" t="t" r="r" b="b"/>
              <a:pathLst>
                <a:path w="1028700" h="1627505">
                  <a:moveTo>
                    <a:pt x="1028688" y="0"/>
                  </a:moveTo>
                  <a:lnTo>
                    <a:pt x="0" y="0"/>
                  </a:lnTo>
                  <a:lnTo>
                    <a:pt x="0" y="1627404"/>
                  </a:lnTo>
                  <a:lnTo>
                    <a:pt x="877444" y="1096917"/>
                  </a:lnTo>
                  <a:lnTo>
                    <a:pt x="915385" y="1069932"/>
                  </a:lnTo>
                  <a:lnTo>
                    <a:pt x="948489" y="1038091"/>
                  </a:lnTo>
                  <a:lnTo>
                    <a:pt x="976389" y="1002040"/>
                  </a:lnTo>
                  <a:lnTo>
                    <a:pt x="998724" y="962425"/>
                  </a:lnTo>
                  <a:lnTo>
                    <a:pt x="1015128" y="919893"/>
                  </a:lnTo>
                  <a:lnTo>
                    <a:pt x="1025238" y="875092"/>
                  </a:lnTo>
                  <a:lnTo>
                    <a:pt x="1028688" y="828667"/>
                  </a:lnTo>
                  <a:lnTo>
                    <a:pt x="1028688" y="0"/>
                  </a:lnTo>
                  <a:close/>
                </a:path>
              </a:pathLst>
            </a:custGeom>
            <a:solidFill>
              <a:srgbClr val="EF3F24"/>
            </a:solidFill>
          </p:spPr>
          <p:txBody>
            <a:bodyPr wrap="square" lIns="0" tIns="0" rIns="0" bIns="0" rtlCol="0"/>
            <a:lstStyle/>
            <a:p>
              <a:endParaRPr dirty="0">
                <a:latin typeface="Proxima Soft" panose="02000506030000020004" pitchFamily="2" charset="0"/>
              </a:endParaRPr>
            </a:p>
          </p:txBody>
        </p:sp>
        <p:sp>
          <p:nvSpPr>
            <p:cNvPr id="12" name="bk object 17">
              <a:extLst>
                <a:ext uri="{FF2B5EF4-FFF2-40B4-BE49-F238E27FC236}">
                  <a16:creationId xmlns:a16="http://schemas.microsoft.com/office/drawing/2014/main" id="{B74A8970-F07F-4D4F-B2DA-E5DCCFF367E4}"/>
                </a:ext>
              </a:extLst>
            </p:cNvPr>
            <p:cNvSpPr/>
            <p:nvPr/>
          </p:nvSpPr>
          <p:spPr>
            <a:xfrm>
              <a:off x="394370" y="640092"/>
              <a:ext cx="111760" cy="134620"/>
            </a:xfrm>
            <a:custGeom>
              <a:avLst/>
              <a:gdLst/>
              <a:ahLst/>
              <a:cxnLst/>
              <a:rect l="l" t="t" r="r" b="b"/>
              <a:pathLst>
                <a:path w="111759" h="134620">
                  <a:moveTo>
                    <a:pt x="107416" y="0"/>
                  </a:moveTo>
                  <a:lnTo>
                    <a:pt x="0" y="65011"/>
                  </a:lnTo>
                  <a:lnTo>
                    <a:pt x="0" y="69672"/>
                  </a:lnTo>
                  <a:lnTo>
                    <a:pt x="107416" y="134607"/>
                  </a:lnTo>
                  <a:lnTo>
                    <a:pt x="111658" y="132219"/>
                  </a:lnTo>
                  <a:lnTo>
                    <a:pt x="111658" y="2400"/>
                  </a:lnTo>
                  <a:lnTo>
                    <a:pt x="107416"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3" name="bk object 18">
              <a:extLst>
                <a:ext uri="{FF2B5EF4-FFF2-40B4-BE49-F238E27FC236}">
                  <a16:creationId xmlns:a16="http://schemas.microsoft.com/office/drawing/2014/main" id="{3B8DB828-91AF-4048-9644-F6CD9A088A89}"/>
                </a:ext>
              </a:extLst>
            </p:cNvPr>
            <p:cNvSpPr/>
            <p:nvPr/>
          </p:nvSpPr>
          <p:spPr>
            <a:xfrm>
              <a:off x="242796" y="469873"/>
              <a:ext cx="123825" cy="220345"/>
            </a:xfrm>
            <a:custGeom>
              <a:avLst/>
              <a:gdLst/>
              <a:ahLst/>
              <a:cxnLst/>
              <a:rect l="l" t="t" r="r" b="b"/>
              <a:pathLst>
                <a:path w="123825" h="220345">
                  <a:moveTo>
                    <a:pt x="4114" y="0"/>
                  </a:moveTo>
                  <a:lnTo>
                    <a:pt x="0" y="2324"/>
                  </a:lnTo>
                  <a:lnTo>
                    <a:pt x="0" y="146697"/>
                  </a:lnTo>
                  <a:lnTo>
                    <a:pt x="1193" y="148818"/>
                  </a:lnTo>
                  <a:lnTo>
                    <a:pt x="119176" y="220192"/>
                  </a:lnTo>
                  <a:lnTo>
                    <a:pt x="123304" y="217868"/>
                  </a:lnTo>
                  <a:lnTo>
                    <a:pt x="123278" y="73494"/>
                  </a:lnTo>
                  <a:lnTo>
                    <a:pt x="122034" y="71361"/>
                  </a:lnTo>
                  <a:lnTo>
                    <a:pt x="4114"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4" name="bk object 19">
              <a:extLst>
                <a:ext uri="{FF2B5EF4-FFF2-40B4-BE49-F238E27FC236}">
                  <a16:creationId xmlns:a16="http://schemas.microsoft.com/office/drawing/2014/main" id="{6E49CB7F-3A18-E64C-BFFB-81093E57C00A}"/>
                </a:ext>
              </a:extLst>
            </p:cNvPr>
            <p:cNvSpPr/>
            <p:nvPr/>
          </p:nvSpPr>
          <p:spPr>
            <a:xfrm>
              <a:off x="254318" y="378393"/>
              <a:ext cx="240665" cy="148590"/>
            </a:xfrm>
            <a:custGeom>
              <a:avLst/>
              <a:gdLst/>
              <a:ahLst/>
              <a:cxnLst/>
              <a:rect l="l" t="t" r="r" b="b"/>
              <a:pathLst>
                <a:path w="240665" h="148590">
                  <a:moveTo>
                    <a:pt x="121272" y="0"/>
                  </a:moveTo>
                  <a:lnTo>
                    <a:pt x="118656" y="0"/>
                  </a:lnTo>
                  <a:lnTo>
                    <a:pt x="0" y="71920"/>
                  </a:lnTo>
                  <a:lnTo>
                    <a:pt x="0" y="76428"/>
                  </a:lnTo>
                  <a:lnTo>
                    <a:pt x="118846" y="148348"/>
                  </a:lnTo>
                  <a:lnTo>
                    <a:pt x="121462" y="148348"/>
                  </a:lnTo>
                  <a:lnTo>
                    <a:pt x="240068" y="76428"/>
                  </a:lnTo>
                  <a:lnTo>
                    <a:pt x="240068" y="71920"/>
                  </a:lnTo>
                  <a:lnTo>
                    <a:pt x="121272"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5" name="bk object 20">
              <a:extLst>
                <a:ext uri="{FF2B5EF4-FFF2-40B4-BE49-F238E27FC236}">
                  <a16:creationId xmlns:a16="http://schemas.microsoft.com/office/drawing/2014/main" id="{6487B2A1-DF56-0843-A69E-28F884EAAEC5}"/>
                </a:ext>
              </a:extLst>
            </p:cNvPr>
            <p:cNvSpPr/>
            <p:nvPr/>
          </p:nvSpPr>
          <p:spPr>
            <a:xfrm>
              <a:off x="382799" y="554664"/>
              <a:ext cx="112395" cy="135890"/>
            </a:xfrm>
            <a:custGeom>
              <a:avLst/>
              <a:gdLst/>
              <a:ahLst/>
              <a:cxnLst/>
              <a:rect l="l" t="t" r="r" b="b"/>
              <a:pathLst>
                <a:path w="112395" h="135890">
                  <a:moveTo>
                    <a:pt x="4241" y="0"/>
                  </a:moveTo>
                  <a:lnTo>
                    <a:pt x="0" y="2400"/>
                  </a:lnTo>
                  <a:lnTo>
                    <a:pt x="0" y="132930"/>
                  </a:lnTo>
                  <a:lnTo>
                    <a:pt x="4241" y="135318"/>
                  </a:lnTo>
                  <a:lnTo>
                    <a:pt x="112242" y="69989"/>
                  </a:lnTo>
                  <a:lnTo>
                    <a:pt x="112242" y="65328"/>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6" name="bk object 21">
              <a:extLst>
                <a:ext uri="{FF2B5EF4-FFF2-40B4-BE49-F238E27FC236}">
                  <a16:creationId xmlns:a16="http://schemas.microsoft.com/office/drawing/2014/main" id="{0A86B06D-872B-3045-9F2D-BE3C2CA651F0}"/>
                </a:ext>
              </a:extLst>
            </p:cNvPr>
            <p:cNvSpPr/>
            <p:nvPr/>
          </p:nvSpPr>
          <p:spPr>
            <a:xfrm>
              <a:off x="394361" y="469893"/>
              <a:ext cx="111760" cy="134620"/>
            </a:xfrm>
            <a:custGeom>
              <a:avLst/>
              <a:gdLst/>
              <a:ahLst/>
              <a:cxnLst/>
              <a:rect l="l" t="t" r="r" b="b"/>
              <a:pathLst>
                <a:path w="111759" h="134620">
                  <a:moveTo>
                    <a:pt x="107416" y="0"/>
                  </a:moveTo>
                  <a:lnTo>
                    <a:pt x="0" y="65062"/>
                  </a:lnTo>
                  <a:lnTo>
                    <a:pt x="12" y="69723"/>
                  </a:lnTo>
                  <a:lnTo>
                    <a:pt x="107429" y="134594"/>
                  </a:lnTo>
                  <a:lnTo>
                    <a:pt x="111683" y="132207"/>
                  </a:lnTo>
                  <a:lnTo>
                    <a:pt x="111683" y="2400"/>
                  </a:lnTo>
                  <a:lnTo>
                    <a:pt x="107416"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7" name="bk object 22">
              <a:extLst>
                <a:ext uri="{FF2B5EF4-FFF2-40B4-BE49-F238E27FC236}">
                  <a16:creationId xmlns:a16="http://schemas.microsoft.com/office/drawing/2014/main" id="{BD0B0173-50E8-0F44-ACD5-7057A5D56D9E}"/>
                </a:ext>
              </a:extLst>
            </p:cNvPr>
            <p:cNvSpPr/>
            <p:nvPr/>
          </p:nvSpPr>
          <p:spPr>
            <a:xfrm>
              <a:off x="522671" y="640092"/>
              <a:ext cx="111760" cy="134620"/>
            </a:xfrm>
            <a:custGeom>
              <a:avLst/>
              <a:gdLst/>
              <a:ahLst/>
              <a:cxnLst/>
              <a:rect l="l" t="t" r="r" b="b"/>
              <a:pathLst>
                <a:path w="111759" h="134620">
                  <a:moveTo>
                    <a:pt x="4241" y="0"/>
                  </a:moveTo>
                  <a:lnTo>
                    <a:pt x="0" y="2400"/>
                  </a:lnTo>
                  <a:lnTo>
                    <a:pt x="0" y="132219"/>
                  </a:lnTo>
                  <a:lnTo>
                    <a:pt x="4241" y="134607"/>
                  </a:lnTo>
                  <a:lnTo>
                    <a:pt x="111658" y="69672"/>
                  </a:lnTo>
                  <a:lnTo>
                    <a:pt x="111658" y="65011"/>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8" name="bk object 23">
              <a:extLst>
                <a:ext uri="{FF2B5EF4-FFF2-40B4-BE49-F238E27FC236}">
                  <a16:creationId xmlns:a16="http://schemas.microsoft.com/office/drawing/2014/main" id="{271570D5-377E-4142-991A-6F950BD79060}"/>
                </a:ext>
              </a:extLst>
            </p:cNvPr>
            <p:cNvSpPr/>
            <p:nvPr/>
          </p:nvSpPr>
          <p:spPr>
            <a:xfrm>
              <a:off x="662599" y="469873"/>
              <a:ext cx="123825" cy="220345"/>
            </a:xfrm>
            <a:custGeom>
              <a:avLst/>
              <a:gdLst/>
              <a:ahLst/>
              <a:cxnLst/>
              <a:rect l="l" t="t" r="r" b="b"/>
              <a:pathLst>
                <a:path w="123825" h="220345">
                  <a:moveTo>
                    <a:pt x="119189" y="0"/>
                  </a:moveTo>
                  <a:lnTo>
                    <a:pt x="1270" y="71361"/>
                  </a:lnTo>
                  <a:lnTo>
                    <a:pt x="25" y="73494"/>
                  </a:lnTo>
                  <a:lnTo>
                    <a:pt x="0" y="217868"/>
                  </a:lnTo>
                  <a:lnTo>
                    <a:pt x="4127" y="220192"/>
                  </a:lnTo>
                  <a:lnTo>
                    <a:pt x="122110" y="148818"/>
                  </a:lnTo>
                  <a:lnTo>
                    <a:pt x="123304" y="146697"/>
                  </a:lnTo>
                  <a:lnTo>
                    <a:pt x="123304" y="2324"/>
                  </a:lnTo>
                  <a:lnTo>
                    <a:pt x="119189"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9" name="bk object 24">
              <a:extLst>
                <a:ext uri="{FF2B5EF4-FFF2-40B4-BE49-F238E27FC236}">
                  <a16:creationId xmlns:a16="http://schemas.microsoft.com/office/drawing/2014/main" id="{0FDB59E4-D262-3E48-B0B9-EE7E27AA5F98}"/>
                </a:ext>
              </a:extLst>
            </p:cNvPr>
            <p:cNvSpPr/>
            <p:nvPr/>
          </p:nvSpPr>
          <p:spPr>
            <a:xfrm>
              <a:off x="534313" y="378393"/>
              <a:ext cx="240665" cy="148590"/>
            </a:xfrm>
            <a:custGeom>
              <a:avLst/>
              <a:gdLst/>
              <a:ahLst/>
              <a:cxnLst/>
              <a:rect l="l" t="t" r="r" b="b"/>
              <a:pathLst>
                <a:path w="240665" h="148590">
                  <a:moveTo>
                    <a:pt x="121412" y="0"/>
                  </a:moveTo>
                  <a:lnTo>
                    <a:pt x="118795" y="0"/>
                  </a:lnTo>
                  <a:lnTo>
                    <a:pt x="0" y="71920"/>
                  </a:lnTo>
                  <a:lnTo>
                    <a:pt x="0" y="76428"/>
                  </a:lnTo>
                  <a:lnTo>
                    <a:pt x="118605" y="148348"/>
                  </a:lnTo>
                  <a:lnTo>
                    <a:pt x="121221" y="148348"/>
                  </a:lnTo>
                  <a:lnTo>
                    <a:pt x="240068" y="76428"/>
                  </a:lnTo>
                  <a:lnTo>
                    <a:pt x="240068" y="71920"/>
                  </a:lnTo>
                  <a:lnTo>
                    <a:pt x="121412"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20" name="bk object 25">
              <a:extLst>
                <a:ext uri="{FF2B5EF4-FFF2-40B4-BE49-F238E27FC236}">
                  <a16:creationId xmlns:a16="http://schemas.microsoft.com/office/drawing/2014/main" id="{6868A7E9-E2A6-5C46-9007-A8C096C774EE}"/>
                </a:ext>
              </a:extLst>
            </p:cNvPr>
            <p:cNvSpPr/>
            <p:nvPr/>
          </p:nvSpPr>
          <p:spPr>
            <a:xfrm>
              <a:off x="533659" y="554664"/>
              <a:ext cx="112395" cy="135890"/>
            </a:xfrm>
            <a:custGeom>
              <a:avLst/>
              <a:gdLst/>
              <a:ahLst/>
              <a:cxnLst/>
              <a:rect l="l" t="t" r="r" b="b"/>
              <a:pathLst>
                <a:path w="112395" h="135890">
                  <a:moveTo>
                    <a:pt x="108000" y="0"/>
                  </a:moveTo>
                  <a:lnTo>
                    <a:pt x="0" y="65328"/>
                  </a:lnTo>
                  <a:lnTo>
                    <a:pt x="0" y="69989"/>
                  </a:lnTo>
                  <a:lnTo>
                    <a:pt x="108000" y="135318"/>
                  </a:lnTo>
                  <a:lnTo>
                    <a:pt x="112255" y="132930"/>
                  </a:lnTo>
                  <a:lnTo>
                    <a:pt x="112255" y="2400"/>
                  </a:lnTo>
                  <a:lnTo>
                    <a:pt x="108000"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21" name="bk object 26">
              <a:extLst>
                <a:ext uri="{FF2B5EF4-FFF2-40B4-BE49-F238E27FC236}">
                  <a16:creationId xmlns:a16="http://schemas.microsoft.com/office/drawing/2014/main" id="{6B5F8BB9-BF27-994C-96D9-A069D5B36A25}"/>
                </a:ext>
              </a:extLst>
            </p:cNvPr>
            <p:cNvSpPr/>
            <p:nvPr/>
          </p:nvSpPr>
          <p:spPr>
            <a:xfrm>
              <a:off x="522667" y="469893"/>
              <a:ext cx="111760" cy="134620"/>
            </a:xfrm>
            <a:custGeom>
              <a:avLst/>
              <a:gdLst/>
              <a:ahLst/>
              <a:cxnLst/>
              <a:rect l="l" t="t" r="r" b="b"/>
              <a:pathLst>
                <a:path w="111759" h="134620">
                  <a:moveTo>
                    <a:pt x="4241" y="0"/>
                  </a:moveTo>
                  <a:lnTo>
                    <a:pt x="0" y="2400"/>
                  </a:lnTo>
                  <a:lnTo>
                    <a:pt x="0" y="132207"/>
                  </a:lnTo>
                  <a:lnTo>
                    <a:pt x="4241" y="134594"/>
                  </a:lnTo>
                  <a:lnTo>
                    <a:pt x="111671" y="69723"/>
                  </a:lnTo>
                  <a:lnTo>
                    <a:pt x="111671" y="65062"/>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grpSp>
    </p:spTree>
    <p:extLst>
      <p:ext uri="{BB962C8B-B14F-4D97-AF65-F5344CB8AC3E}">
        <p14:creationId xmlns:p14="http://schemas.microsoft.com/office/powerpoint/2010/main" val="9577678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58F9C3-C679-7C4C-A17B-FEA55A23E5D5}"/>
              </a:ext>
            </a:extLst>
          </p:cNvPr>
          <p:cNvSpPr>
            <a:spLocks noGrp="1"/>
          </p:cNvSpPr>
          <p:nvPr>
            <p:ph type="title"/>
          </p:nvPr>
        </p:nvSpPr>
        <p:spPr>
          <a:xfrm>
            <a:off x="1271496" y="365125"/>
            <a:ext cx="10082304"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E2A5A06-4C02-A24E-84AF-A3AF7FA264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B8952B-0012-1045-BA6B-9661604C48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Proxima Soft" panose="02000506030000020004" pitchFamily="2" charset="0"/>
              </a:defRPr>
            </a:lvl1pPr>
          </a:lstStyle>
          <a:p>
            <a:fld id="{AEC5EE2A-AA66-AB43-B331-269CAB028D85}" type="datetimeFigureOut">
              <a:rPr lang="en-US" smtClean="0"/>
              <a:pPr/>
              <a:t>5/19/20</a:t>
            </a:fld>
            <a:endParaRPr lang="en-US"/>
          </a:p>
        </p:txBody>
      </p:sp>
      <p:sp>
        <p:nvSpPr>
          <p:cNvPr id="5" name="Footer Placeholder 4">
            <a:extLst>
              <a:ext uri="{FF2B5EF4-FFF2-40B4-BE49-F238E27FC236}">
                <a16:creationId xmlns:a16="http://schemas.microsoft.com/office/drawing/2014/main" id="{F3E31A2C-9481-A149-88E9-909C74285A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Proxima Soft" panose="02000506030000020004" pitchFamily="2" charset="0"/>
              </a:defRPr>
            </a:lvl1pPr>
          </a:lstStyle>
          <a:p>
            <a:endParaRPr lang="en-US"/>
          </a:p>
        </p:txBody>
      </p:sp>
      <p:sp>
        <p:nvSpPr>
          <p:cNvPr id="6" name="Slide Number Placeholder 5">
            <a:extLst>
              <a:ext uri="{FF2B5EF4-FFF2-40B4-BE49-F238E27FC236}">
                <a16:creationId xmlns:a16="http://schemas.microsoft.com/office/drawing/2014/main" id="{06E6ABBE-E4AF-674E-92A5-8F3F3A517564}"/>
              </a:ext>
            </a:extLst>
          </p:cNvPr>
          <p:cNvSpPr>
            <a:spLocks noGrp="1"/>
          </p:cNvSpPr>
          <p:nvPr>
            <p:ph type="sldNum" sz="quarter" idx="4"/>
          </p:nvPr>
        </p:nvSpPr>
        <p:spPr>
          <a:xfrm>
            <a:off x="932688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Proxima Soft" panose="02000506030000020004" pitchFamily="2" charset="0"/>
              </a:defRPr>
            </a:lvl1pPr>
          </a:lstStyle>
          <a:p>
            <a:fld id="{30559557-B6E3-3C48-A023-8511B91C70CE}" type="slidenum">
              <a:rPr lang="en-US" smtClean="0"/>
              <a:pPr/>
              <a:t>‹#›</a:t>
            </a:fld>
            <a:endParaRPr lang="en-US"/>
          </a:p>
        </p:txBody>
      </p:sp>
      <p:grpSp>
        <p:nvGrpSpPr>
          <p:cNvPr id="7" name="Group 6">
            <a:extLst>
              <a:ext uri="{FF2B5EF4-FFF2-40B4-BE49-F238E27FC236}">
                <a16:creationId xmlns:a16="http://schemas.microsoft.com/office/drawing/2014/main" id="{04654D69-E37A-1D47-B5A7-40C0B6476965}"/>
              </a:ext>
            </a:extLst>
          </p:cNvPr>
          <p:cNvGrpSpPr/>
          <p:nvPr userDrawn="1"/>
        </p:nvGrpSpPr>
        <p:grpSpPr>
          <a:xfrm>
            <a:off x="0" y="12"/>
            <a:ext cx="1028700" cy="1627505"/>
            <a:chOff x="0" y="12"/>
            <a:chExt cx="1028700" cy="1627505"/>
          </a:xfrm>
        </p:grpSpPr>
        <p:sp>
          <p:nvSpPr>
            <p:cNvPr id="8" name="bk object 16">
              <a:extLst>
                <a:ext uri="{FF2B5EF4-FFF2-40B4-BE49-F238E27FC236}">
                  <a16:creationId xmlns:a16="http://schemas.microsoft.com/office/drawing/2014/main" id="{6D744F30-B176-E141-8299-0986C8201615}"/>
                </a:ext>
              </a:extLst>
            </p:cNvPr>
            <p:cNvSpPr/>
            <p:nvPr/>
          </p:nvSpPr>
          <p:spPr>
            <a:xfrm>
              <a:off x="0" y="12"/>
              <a:ext cx="1028700" cy="1627505"/>
            </a:xfrm>
            <a:custGeom>
              <a:avLst/>
              <a:gdLst/>
              <a:ahLst/>
              <a:cxnLst/>
              <a:rect l="l" t="t" r="r" b="b"/>
              <a:pathLst>
                <a:path w="1028700" h="1627505">
                  <a:moveTo>
                    <a:pt x="1028688" y="0"/>
                  </a:moveTo>
                  <a:lnTo>
                    <a:pt x="0" y="0"/>
                  </a:lnTo>
                  <a:lnTo>
                    <a:pt x="0" y="1627404"/>
                  </a:lnTo>
                  <a:lnTo>
                    <a:pt x="877444" y="1096917"/>
                  </a:lnTo>
                  <a:lnTo>
                    <a:pt x="915385" y="1069932"/>
                  </a:lnTo>
                  <a:lnTo>
                    <a:pt x="948489" y="1038091"/>
                  </a:lnTo>
                  <a:lnTo>
                    <a:pt x="976389" y="1002040"/>
                  </a:lnTo>
                  <a:lnTo>
                    <a:pt x="998724" y="962425"/>
                  </a:lnTo>
                  <a:lnTo>
                    <a:pt x="1015128" y="919893"/>
                  </a:lnTo>
                  <a:lnTo>
                    <a:pt x="1025238" y="875092"/>
                  </a:lnTo>
                  <a:lnTo>
                    <a:pt x="1028688" y="828667"/>
                  </a:lnTo>
                  <a:lnTo>
                    <a:pt x="1028688" y="0"/>
                  </a:lnTo>
                  <a:close/>
                </a:path>
              </a:pathLst>
            </a:custGeom>
            <a:solidFill>
              <a:srgbClr val="EF3F24"/>
            </a:solidFill>
          </p:spPr>
          <p:txBody>
            <a:bodyPr wrap="square" lIns="0" tIns="0" rIns="0" bIns="0" rtlCol="0"/>
            <a:lstStyle/>
            <a:p>
              <a:endParaRPr dirty="0">
                <a:latin typeface="Proxima Soft" panose="02000506030000020004" pitchFamily="2" charset="0"/>
              </a:endParaRPr>
            </a:p>
          </p:txBody>
        </p:sp>
        <p:sp>
          <p:nvSpPr>
            <p:cNvPr id="9" name="bk object 17">
              <a:extLst>
                <a:ext uri="{FF2B5EF4-FFF2-40B4-BE49-F238E27FC236}">
                  <a16:creationId xmlns:a16="http://schemas.microsoft.com/office/drawing/2014/main" id="{DA93D9CE-D2F2-2347-B0ED-1F79129895A2}"/>
                </a:ext>
              </a:extLst>
            </p:cNvPr>
            <p:cNvSpPr/>
            <p:nvPr/>
          </p:nvSpPr>
          <p:spPr>
            <a:xfrm>
              <a:off x="394370" y="640092"/>
              <a:ext cx="111760" cy="134620"/>
            </a:xfrm>
            <a:custGeom>
              <a:avLst/>
              <a:gdLst/>
              <a:ahLst/>
              <a:cxnLst/>
              <a:rect l="l" t="t" r="r" b="b"/>
              <a:pathLst>
                <a:path w="111759" h="134620">
                  <a:moveTo>
                    <a:pt x="107416" y="0"/>
                  </a:moveTo>
                  <a:lnTo>
                    <a:pt x="0" y="65011"/>
                  </a:lnTo>
                  <a:lnTo>
                    <a:pt x="0" y="69672"/>
                  </a:lnTo>
                  <a:lnTo>
                    <a:pt x="107416" y="134607"/>
                  </a:lnTo>
                  <a:lnTo>
                    <a:pt x="111658" y="132219"/>
                  </a:lnTo>
                  <a:lnTo>
                    <a:pt x="111658" y="2400"/>
                  </a:lnTo>
                  <a:lnTo>
                    <a:pt x="107416"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0" name="bk object 18">
              <a:extLst>
                <a:ext uri="{FF2B5EF4-FFF2-40B4-BE49-F238E27FC236}">
                  <a16:creationId xmlns:a16="http://schemas.microsoft.com/office/drawing/2014/main" id="{03016FAA-725C-2F43-8B47-6C6B9BDC7FB7}"/>
                </a:ext>
              </a:extLst>
            </p:cNvPr>
            <p:cNvSpPr/>
            <p:nvPr/>
          </p:nvSpPr>
          <p:spPr>
            <a:xfrm>
              <a:off x="242796" y="469873"/>
              <a:ext cx="123825" cy="220345"/>
            </a:xfrm>
            <a:custGeom>
              <a:avLst/>
              <a:gdLst/>
              <a:ahLst/>
              <a:cxnLst/>
              <a:rect l="l" t="t" r="r" b="b"/>
              <a:pathLst>
                <a:path w="123825" h="220345">
                  <a:moveTo>
                    <a:pt x="4114" y="0"/>
                  </a:moveTo>
                  <a:lnTo>
                    <a:pt x="0" y="2324"/>
                  </a:lnTo>
                  <a:lnTo>
                    <a:pt x="0" y="146697"/>
                  </a:lnTo>
                  <a:lnTo>
                    <a:pt x="1193" y="148818"/>
                  </a:lnTo>
                  <a:lnTo>
                    <a:pt x="119176" y="220192"/>
                  </a:lnTo>
                  <a:lnTo>
                    <a:pt x="123304" y="217868"/>
                  </a:lnTo>
                  <a:lnTo>
                    <a:pt x="123278" y="73494"/>
                  </a:lnTo>
                  <a:lnTo>
                    <a:pt x="122034" y="71361"/>
                  </a:lnTo>
                  <a:lnTo>
                    <a:pt x="4114"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1" name="bk object 19">
              <a:extLst>
                <a:ext uri="{FF2B5EF4-FFF2-40B4-BE49-F238E27FC236}">
                  <a16:creationId xmlns:a16="http://schemas.microsoft.com/office/drawing/2014/main" id="{3B93E025-42E8-9F4C-AD12-F816519DF5B2}"/>
                </a:ext>
              </a:extLst>
            </p:cNvPr>
            <p:cNvSpPr/>
            <p:nvPr/>
          </p:nvSpPr>
          <p:spPr>
            <a:xfrm>
              <a:off x="254318" y="378393"/>
              <a:ext cx="240665" cy="148590"/>
            </a:xfrm>
            <a:custGeom>
              <a:avLst/>
              <a:gdLst/>
              <a:ahLst/>
              <a:cxnLst/>
              <a:rect l="l" t="t" r="r" b="b"/>
              <a:pathLst>
                <a:path w="240665" h="148590">
                  <a:moveTo>
                    <a:pt x="121272" y="0"/>
                  </a:moveTo>
                  <a:lnTo>
                    <a:pt x="118656" y="0"/>
                  </a:lnTo>
                  <a:lnTo>
                    <a:pt x="0" y="71920"/>
                  </a:lnTo>
                  <a:lnTo>
                    <a:pt x="0" y="76428"/>
                  </a:lnTo>
                  <a:lnTo>
                    <a:pt x="118846" y="148348"/>
                  </a:lnTo>
                  <a:lnTo>
                    <a:pt x="121462" y="148348"/>
                  </a:lnTo>
                  <a:lnTo>
                    <a:pt x="240068" y="76428"/>
                  </a:lnTo>
                  <a:lnTo>
                    <a:pt x="240068" y="71920"/>
                  </a:lnTo>
                  <a:lnTo>
                    <a:pt x="121272"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2" name="bk object 20">
              <a:extLst>
                <a:ext uri="{FF2B5EF4-FFF2-40B4-BE49-F238E27FC236}">
                  <a16:creationId xmlns:a16="http://schemas.microsoft.com/office/drawing/2014/main" id="{62781B62-E8E9-3C47-A05F-843F7E08A6E4}"/>
                </a:ext>
              </a:extLst>
            </p:cNvPr>
            <p:cNvSpPr/>
            <p:nvPr/>
          </p:nvSpPr>
          <p:spPr>
            <a:xfrm>
              <a:off x="382799" y="554664"/>
              <a:ext cx="112395" cy="135890"/>
            </a:xfrm>
            <a:custGeom>
              <a:avLst/>
              <a:gdLst/>
              <a:ahLst/>
              <a:cxnLst/>
              <a:rect l="l" t="t" r="r" b="b"/>
              <a:pathLst>
                <a:path w="112395" h="135890">
                  <a:moveTo>
                    <a:pt x="4241" y="0"/>
                  </a:moveTo>
                  <a:lnTo>
                    <a:pt x="0" y="2400"/>
                  </a:lnTo>
                  <a:lnTo>
                    <a:pt x="0" y="132930"/>
                  </a:lnTo>
                  <a:lnTo>
                    <a:pt x="4241" y="135318"/>
                  </a:lnTo>
                  <a:lnTo>
                    <a:pt x="112242" y="69989"/>
                  </a:lnTo>
                  <a:lnTo>
                    <a:pt x="112242" y="65328"/>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3" name="bk object 21">
              <a:extLst>
                <a:ext uri="{FF2B5EF4-FFF2-40B4-BE49-F238E27FC236}">
                  <a16:creationId xmlns:a16="http://schemas.microsoft.com/office/drawing/2014/main" id="{5A45EE20-4949-2947-87B5-62F04D3ACA03}"/>
                </a:ext>
              </a:extLst>
            </p:cNvPr>
            <p:cNvSpPr/>
            <p:nvPr/>
          </p:nvSpPr>
          <p:spPr>
            <a:xfrm>
              <a:off x="394361" y="469893"/>
              <a:ext cx="111760" cy="134620"/>
            </a:xfrm>
            <a:custGeom>
              <a:avLst/>
              <a:gdLst/>
              <a:ahLst/>
              <a:cxnLst/>
              <a:rect l="l" t="t" r="r" b="b"/>
              <a:pathLst>
                <a:path w="111759" h="134620">
                  <a:moveTo>
                    <a:pt x="107416" y="0"/>
                  </a:moveTo>
                  <a:lnTo>
                    <a:pt x="0" y="65062"/>
                  </a:lnTo>
                  <a:lnTo>
                    <a:pt x="12" y="69723"/>
                  </a:lnTo>
                  <a:lnTo>
                    <a:pt x="107429" y="134594"/>
                  </a:lnTo>
                  <a:lnTo>
                    <a:pt x="111683" y="132207"/>
                  </a:lnTo>
                  <a:lnTo>
                    <a:pt x="111683" y="2400"/>
                  </a:lnTo>
                  <a:lnTo>
                    <a:pt x="107416"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4" name="bk object 22">
              <a:extLst>
                <a:ext uri="{FF2B5EF4-FFF2-40B4-BE49-F238E27FC236}">
                  <a16:creationId xmlns:a16="http://schemas.microsoft.com/office/drawing/2014/main" id="{8098429C-BCED-FB43-B40D-C10DE55EA979}"/>
                </a:ext>
              </a:extLst>
            </p:cNvPr>
            <p:cNvSpPr/>
            <p:nvPr/>
          </p:nvSpPr>
          <p:spPr>
            <a:xfrm>
              <a:off x="522671" y="640092"/>
              <a:ext cx="111760" cy="134620"/>
            </a:xfrm>
            <a:custGeom>
              <a:avLst/>
              <a:gdLst/>
              <a:ahLst/>
              <a:cxnLst/>
              <a:rect l="l" t="t" r="r" b="b"/>
              <a:pathLst>
                <a:path w="111759" h="134620">
                  <a:moveTo>
                    <a:pt x="4241" y="0"/>
                  </a:moveTo>
                  <a:lnTo>
                    <a:pt x="0" y="2400"/>
                  </a:lnTo>
                  <a:lnTo>
                    <a:pt x="0" y="132219"/>
                  </a:lnTo>
                  <a:lnTo>
                    <a:pt x="4241" y="134607"/>
                  </a:lnTo>
                  <a:lnTo>
                    <a:pt x="111658" y="69672"/>
                  </a:lnTo>
                  <a:lnTo>
                    <a:pt x="111658" y="65011"/>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5" name="bk object 23">
              <a:extLst>
                <a:ext uri="{FF2B5EF4-FFF2-40B4-BE49-F238E27FC236}">
                  <a16:creationId xmlns:a16="http://schemas.microsoft.com/office/drawing/2014/main" id="{ACFF30D1-6D04-2447-A298-0683F536E12D}"/>
                </a:ext>
              </a:extLst>
            </p:cNvPr>
            <p:cNvSpPr/>
            <p:nvPr/>
          </p:nvSpPr>
          <p:spPr>
            <a:xfrm>
              <a:off x="662599" y="469873"/>
              <a:ext cx="123825" cy="220345"/>
            </a:xfrm>
            <a:custGeom>
              <a:avLst/>
              <a:gdLst/>
              <a:ahLst/>
              <a:cxnLst/>
              <a:rect l="l" t="t" r="r" b="b"/>
              <a:pathLst>
                <a:path w="123825" h="220345">
                  <a:moveTo>
                    <a:pt x="119189" y="0"/>
                  </a:moveTo>
                  <a:lnTo>
                    <a:pt x="1270" y="71361"/>
                  </a:lnTo>
                  <a:lnTo>
                    <a:pt x="25" y="73494"/>
                  </a:lnTo>
                  <a:lnTo>
                    <a:pt x="0" y="217868"/>
                  </a:lnTo>
                  <a:lnTo>
                    <a:pt x="4127" y="220192"/>
                  </a:lnTo>
                  <a:lnTo>
                    <a:pt x="122110" y="148818"/>
                  </a:lnTo>
                  <a:lnTo>
                    <a:pt x="123304" y="146697"/>
                  </a:lnTo>
                  <a:lnTo>
                    <a:pt x="123304" y="2324"/>
                  </a:lnTo>
                  <a:lnTo>
                    <a:pt x="119189"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6" name="bk object 24">
              <a:extLst>
                <a:ext uri="{FF2B5EF4-FFF2-40B4-BE49-F238E27FC236}">
                  <a16:creationId xmlns:a16="http://schemas.microsoft.com/office/drawing/2014/main" id="{5B548F71-1C10-1A4A-B5F2-DFEDD1068DCA}"/>
                </a:ext>
              </a:extLst>
            </p:cNvPr>
            <p:cNvSpPr/>
            <p:nvPr/>
          </p:nvSpPr>
          <p:spPr>
            <a:xfrm>
              <a:off x="534313" y="378393"/>
              <a:ext cx="240665" cy="148590"/>
            </a:xfrm>
            <a:custGeom>
              <a:avLst/>
              <a:gdLst/>
              <a:ahLst/>
              <a:cxnLst/>
              <a:rect l="l" t="t" r="r" b="b"/>
              <a:pathLst>
                <a:path w="240665" h="148590">
                  <a:moveTo>
                    <a:pt x="121412" y="0"/>
                  </a:moveTo>
                  <a:lnTo>
                    <a:pt x="118795" y="0"/>
                  </a:lnTo>
                  <a:lnTo>
                    <a:pt x="0" y="71920"/>
                  </a:lnTo>
                  <a:lnTo>
                    <a:pt x="0" y="76428"/>
                  </a:lnTo>
                  <a:lnTo>
                    <a:pt x="118605" y="148348"/>
                  </a:lnTo>
                  <a:lnTo>
                    <a:pt x="121221" y="148348"/>
                  </a:lnTo>
                  <a:lnTo>
                    <a:pt x="240068" y="76428"/>
                  </a:lnTo>
                  <a:lnTo>
                    <a:pt x="240068" y="71920"/>
                  </a:lnTo>
                  <a:lnTo>
                    <a:pt x="121412"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7" name="bk object 25">
              <a:extLst>
                <a:ext uri="{FF2B5EF4-FFF2-40B4-BE49-F238E27FC236}">
                  <a16:creationId xmlns:a16="http://schemas.microsoft.com/office/drawing/2014/main" id="{44E02012-A8BD-F340-A079-D469853465BE}"/>
                </a:ext>
              </a:extLst>
            </p:cNvPr>
            <p:cNvSpPr/>
            <p:nvPr/>
          </p:nvSpPr>
          <p:spPr>
            <a:xfrm>
              <a:off x="533659" y="554664"/>
              <a:ext cx="112395" cy="135890"/>
            </a:xfrm>
            <a:custGeom>
              <a:avLst/>
              <a:gdLst/>
              <a:ahLst/>
              <a:cxnLst/>
              <a:rect l="l" t="t" r="r" b="b"/>
              <a:pathLst>
                <a:path w="112395" h="135890">
                  <a:moveTo>
                    <a:pt x="108000" y="0"/>
                  </a:moveTo>
                  <a:lnTo>
                    <a:pt x="0" y="65328"/>
                  </a:lnTo>
                  <a:lnTo>
                    <a:pt x="0" y="69989"/>
                  </a:lnTo>
                  <a:lnTo>
                    <a:pt x="108000" y="135318"/>
                  </a:lnTo>
                  <a:lnTo>
                    <a:pt x="112255" y="132930"/>
                  </a:lnTo>
                  <a:lnTo>
                    <a:pt x="112255" y="2400"/>
                  </a:lnTo>
                  <a:lnTo>
                    <a:pt x="108000"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8" name="bk object 26">
              <a:extLst>
                <a:ext uri="{FF2B5EF4-FFF2-40B4-BE49-F238E27FC236}">
                  <a16:creationId xmlns:a16="http://schemas.microsoft.com/office/drawing/2014/main" id="{59811AEE-810F-A041-8FEC-717FFBE9B2E0}"/>
                </a:ext>
              </a:extLst>
            </p:cNvPr>
            <p:cNvSpPr/>
            <p:nvPr/>
          </p:nvSpPr>
          <p:spPr>
            <a:xfrm>
              <a:off x="522667" y="469893"/>
              <a:ext cx="111760" cy="134620"/>
            </a:xfrm>
            <a:custGeom>
              <a:avLst/>
              <a:gdLst/>
              <a:ahLst/>
              <a:cxnLst/>
              <a:rect l="l" t="t" r="r" b="b"/>
              <a:pathLst>
                <a:path w="111759" h="134620">
                  <a:moveTo>
                    <a:pt x="4241" y="0"/>
                  </a:moveTo>
                  <a:lnTo>
                    <a:pt x="0" y="2400"/>
                  </a:lnTo>
                  <a:lnTo>
                    <a:pt x="0" y="132207"/>
                  </a:lnTo>
                  <a:lnTo>
                    <a:pt x="4241" y="134594"/>
                  </a:lnTo>
                  <a:lnTo>
                    <a:pt x="111671" y="69723"/>
                  </a:lnTo>
                  <a:lnTo>
                    <a:pt x="111671" y="65062"/>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grpSp>
    </p:spTree>
    <p:extLst>
      <p:ext uri="{BB962C8B-B14F-4D97-AF65-F5344CB8AC3E}">
        <p14:creationId xmlns:p14="http://schemas.microsoft.com/office/powerpoint/2010/main" val="209991735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Lst>
  <p:txStyles>
    <p:titleStyle>
      <a:lvl1pPr algn="l" defTabSz="914400" rtl="0" eaLnBrk="1" latinLnBrk="0" hangingPunct="1">
        <a:lnSpc>
          <a:spcPct val="90000"/>
        </a:lnSpc>
        <a:spcBef>
          <a:spcPct val="0"/>
        </a:spcBef>
        <a:buNone/>
        <a:defRPr sz="4400" kern="1200">
          <a:solidFill>
            <a:schemeClr val="tx1"/>
          </a:solidFill>
          <a:latin typeface="Proxima Soft" panose="0200050603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roxima Soft" panose="0200050603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roxima Soft" panose="0200050603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roxima Soft" panose="0200050603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roxima Soft" panose="0200050603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roxima Soft"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0.tiff"/><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github.com/training-kit/downloads/ja/github-git-cheat-shee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621C13-C9EC-5C44-89E5-3E8079E3AC4D}"/>
              </a:ext>
            </a:extLst>
          </p:cNvPr>
          <p:cNvSpPr>
            <a:spLocks noGrp="1"/>
          </p:cNvSpPr>
          <p:nvPr>
            <p:ph type="body" idx="1"/>
          </p:nvPr>
        </p:nvSpPr>
        <p:spPr/>
        <p:txBody>
          <a:bodyPr/>
          <a:lstStyle/>
          <a:p>
            <a:r>
              <a:rPr lang="en-US" dirty="0"/>
              <a:t>GitHub </a:t>
            </a:r>
          </a:p>
          <a:p>
            <a:r>
              <a:rPr lang="ja-JP" altLang="en-US"/>
              <a:t>ウェブサイトの概要</a:t>
            </a:r>
            <a:endParaRPr lang="en-US" dirty="0"/>
          </a:p>
        </p:txBody>
      </p:sp>
    </p:spTree>
    <p:extLst>
      <p:ext uri="{BB962C8B-B14F-4D97-AF65-F5344CB8AC3E}">
        <p14:creationId xmlns:p14="http://schemas.microsoft.com/office/powerpoint/2010/main" val="3827032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0E847-2C5C-8242-84F4-6289E0066192}"/>
              </a:ext>
            </a:extLst>
          </p:cNvPr>
          <p:cNvSpPr>
            <a:spLocks noGrp="1"/>
          </p:cNvSpPr>
          <p:nvPr>
            <p:ph type="title"/>
          </p:nvPr>
        </p:nvSpPr>
        <p:spPr/>
        <p:txBody>
          <a:bodyPr/>
          <a:lstStyle/>
          <a:p>
            <a:r>
              <a:rPr lang="en-US" dirty="0"/>
              <a:t>Snapshotting</a:t>
            </a:r>
          </a:p>
        </p:txBody>
      </p:sp>
      <p:graphicFrame>
        <p:nvGraphicFramePr>
          <p:cNvPr id="5" name="Content Placeholder 4">
            <a:extLst>
              <a:ext uri="{FF2B5EF4-FFF2-40B4-BE49-F238E27FC236}">
                <a16:creationId xmlns:a16="http://schemas.microsoft.com/office/drawing/2014/main" id="{9961190A-42C4-664E-AF05-EBA27D6F702F}"/>
              </a:ext>
            </a:extLst>
          </p:cNvPr>
          <p:cNvGraphicFramePr>
            <a:graphicFrameLocks noGrp="1"/>
          </p:cNvGraphicFramePr>
          <p:nvPr>
            <p:ph idx="1"/>
          </p:nvPr>
        </p:nvGraphicFramePr>
        <p:xfrm>
          <a:off x="336645" y="1595154"/>
          <a:ext cx="11518710" cy="5105753"/>
        </p:xfrm>
        <a:graphic>
          <a:graphicData uri="http://schemas.openxmlformats.org/drawingml/2006/table">
            <a:tbl>
              <a:tblPr firstRow="1" bandRow="1">
                <a:tableStyleId>{5C22544A-7EE6-4342-B048-85BDC9FD1C3A}</a:tableStyleId>
              </a:tblPr>
              <a:tblGrid>
                <a:gridCol w="4271749">
                  <a:extLst>
                    <a:ext uri="{9D8B030D-6E8A-4147-A177-3AD203B41FA5}">
                      <a16:colId xmlns:a16="http://schemas.microsoft.com/office/drawing/2014/main" val="3445315188"/>
                    </a:ext>
                  </a:extLst>
                </a:gridCol>
                <a:gridCol w="7246961">
                  <a:extLst>
                    <a:ext uri="{9D8B030D-6E8A-4147-A177-3AD203B41FA5}">
                      <a16:colId xmlns:a16="http://schemas.microsoft.com/office/drawing/2014/main" val="3839917987"/>
                    </a:ext>
                  </a:extLst>
                </a:gridCol>
              </a:tblGrid>
              <a:tr h="556674">
                <a:tc>
                  <a:txBody>
                    <a:bodyPr/>
                    <a:lstStyle/>
                    <a:p>
                      <a:r>
                        <a:rPr lang="en-US" sz="2800" dirty="0">
                          <a:latin typeface="Proxima Soft" panose="02000506030000020004" pitchFamily="2" charset="0"/>
                          <a:cs typeface="Courier New" panose="02070309020205020404" pitchFamily="49" charset="0"/>
                        </a:rPr>
                        <a:t>Command</a:t>
                      </a:r>
                    </a:p>
                  </a:txBody>
                  <a:tcPr/>
                </a:tc>
                <a:tc>
                  <a:txBody>
                    <a:bodyPr/>
                    <a:lstStyle/>
                    <a:p>
                      <a:r>
                        <a:rPr lang="en-US" sz="2800" dirty="0">
                          <a:latin typeface="Proxima Soft" panose="02000506030000020004" pitchFamily="2" charset="0"/>
                          <a:cs typeface="Courier New" panose="02070309020205020404" pitchFamily="49" charset="0"/>
                        </a:rPr>
                        <a:t>Description</a:t>
                      </a:r>
                    </a:p>
                  </a:txBody>
                  <a:tcPr/>
                </a:tc>
                <a:extLst>
                  <a:ext uri="{0D108BD9-81ED-4DB2-BD59-A6C34878D82A}">
                    <a16:rowId xmlns:a16="http://schemas.microsoft.com/office/drawing/2014/main" val="3162549778"/>
                  </a:ext>
                </a:extLst>
              </a:tr>
              <a:tr h="874967">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800" dirty="0">
                          <a:latin typeface="Proxima Soft" panose="02000506030000020004" pitchFamily="2" charset="0"/>
                        </a:rPr>
                        <a:t>git add [file]</a:t>
                      </a:r>
                    </a:p>
                  </a:txBody>
                  <a:tcPr/>
                </a:tc>
                <a:tc>
                  <a:txBody>
                    <a:bodyPr/>
                    <a:lstStyle/>
                    <a:p>
                      <a:pPr>
                        <a:lnSpc>
                          <a:spcPct val="150000"/>
                        </a:lnSpc>
                      </a:pPr>
                      <a:r>
                        <a:rPr lang="ja-JP" altLang="en-US" sz="2000"/>
                        <a:t>作業ディレクトリからステージングエリアへ</a:t>
                      </a:r>
                      <a:r>
                        <a:rPr lang="en-US" altLang="ja-JP" sz="2000" dirty="0"/>
                        <a:t>file</a:t>
                      </a:r>
                      <a:r>
                        <a:rPr lang="ja-JP" altLang="en-US" sz="2000"/>
                        <a:t>を追加します</a:t>
                      </a:r>
                      <a:endParaRPr lang="en-US" altLang="ja-JP" sz="2000" dirty="0"/>
                    </a:p>
                  </a:txBody>
                  <a:tcPr/>
                </a:tc>
                <a:extLst>
                  <a:ext uri="{0D108BD9-81ED-4DB2-BD59-A6C34878D82A}">
                    <a16:rowId xmlns:a16="http://schemas.microsoft.com/office/drawing/2014/main" val="4096767750"/>
                  </a:ext>
                </a:extLst>
              </a:tr>
              <a:tr h="874967">
                <a:tc>
                  <a:txBody>
                    <a:bodyPr/>
                    <a:lstStyle/>
                    <a:p>
                      <a:pPr>
                        <a:lnSpc>
                          <a:spcPct val="150000"/>
                        </a:lnSpc>
                      </a:pPr>
                      <a:r>
                        <a:rPr lang="en-US" sz="2800" dirty="0">
                          <a:latin typeface="Proxima Soft" panose="02000506030000020004" pitchFamily="2" charset="0"/>
                          <a:cs typeface="Courier New" panose="02070309020205020404" pitchFamily="49" charset="0"/>
                        </a:rPr>
                        <a:t>git status</a:t>
                      </a:r>
                    </a:p>
                  </a:txBody>
                  <a:tcPr/>
                </a:tc>
                <a:tc>
                  <a:txBody>
                    <a:bodyPr/>
                    <a:lstStyle/>
                    <a:p>
                      <a:pPr>
                        <a:lnSpc>
                          <a:spcPct val="150000"/>
                        </a:lnSpc>
                      </a:pPr>
                      <a:r>
                        <a:rPr lang="ja-JP" altLang="en-US" sz="2000"/>
                        <a:t>コミット可能なすべての新規または変更のあるファイルを一覧で表示します</a:t>
                      </a:r>
                    </a:p>
                  </a:txBody>
                  <a:tcPr/>
                </a:tc>
                <a:extLst>
                  <a:ext uri="{0D108BD9-81ED-4DB2-BD59-A6C34878D82A}">
                    <a16:rowId xmlns:a16="http://schemas.microsoft.com/office/drawing/2014/main" val="2653603019"/>
                  </a:ext>
                </a:extLst>
              </a:tr>
              <a:tr h="874967">
                <a:tc>
                  <a:txBody>
                    <a:bodyPr/>
                    <a:lstStyle/>
                    <a:p>
                      <a:pPr>
                        <a:lnSpc>
                          <a:spcPct val="150000"/>
                        </a:lnSpc>
                      </a:pPr>
                      <a:r>
                        <a:rPr lang="en-US" sz="2800" dirty="0">
                          <a:latin typeface="Proxima Soft" panose="02000506030000020004" pitchFamily="2" charset="0"/>
                          <a:cs typeface="Courier New" panose="02070309020205020404" pitchFamily="49" charset="0"/>
                        </a:rPr>
                        <a:t>git add -A</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ja-JP" altLang="en-US" sz="2000"/>
                        <a:t>新規及び変更されたすべてのファイルをステージングエリアに追加します</a:t>
                      </a:r>
                      <a:endParaRPr lang="en-US" sz="2000" dirty="0"/>
                    </a:p>
                  </a:txBody>
                  <a:tcPr/>
                </a:tc>
                <a:extLst>
                  <a:ext uri="{0D108BD9-81ED-4DB2-BD59-A6C34878D82A}">
                    <a16:rowId xmlns:a16="http://schemas.microsoft.com/office/drawing/2014/main" val="237467376"/>
                  </a:ext>
                </a:extLst>
              </a:tr>
              <a:tr h="874967">
                <a:tc>
                  <a:txBody>
                    <a:bodyPr/>
                    <a:lstStyle/>
                    <a:p>
                      <a:pPr>
                        <a:lnSpc>
                          <a:spcPct val="150000"/>
                        </a:lnSpc>
                      </a:pPr>
                      <a:r>
                        <a:rPr lang="en-US" sz="2800" dirty="0">
                          <a:latin typeface="Proxima Soft" panose="02000506030000020004" pitchFamily="2" charset="0"/>
                          <a:cs typeface="Courier New" panose="02070309020205020404" pitchFamily="49" charset="0"/>
                        </a:rPr>
                        <a:t>git commit -m "[message]"</a:t>
                      </a:r>
                    </a:p>
                  </a:txBody>
                  <a:tcPr/>
                </a:tc>
                <a:tc>
                  <a:txBody>
                    <a:bodyPr/>
                    <a:lstStyle/>
                    <a:p>
                      <a:pPr>
                        <a:lnSpc>
                          <a:spcPct val="150000"/>
                        </a:lnSpc>
                      </a:pPr>
                      <a:r>
                        <a:rPr lang="ja-JP" altLang="en-US" sz="2000"/>
                        <a:t>メッセージと共に、リポジトリへ変更を記録します</a:t>
                      </a:r>
                      <a:endParaRPr lang="en-US" altLang="ja-JP" sz="2000" dirty="0"/>
                    </a:p>
                  </a:txBody>
                  <a:tcPr/>
                </a:tc>
                <a:extLst>
                  <a:ext uri="{0D108BD9-81ED-4DB2-BD59-A6C34878D82A}">
                    <a16:rowId xmlns:a16="http://schemas.microsoft.com/office/drawing/2014/main" val="152377428"/>
                  </a:ext>
                </a:extLst>
              </a:tr>
              <a:tr h="874967">
                <a:tc>
                  <a:txBody>
                    <a:bodyPr/>
                    <a:lstStyle/>
                    <a:p>
                      <a:pPr>
                        <a:lnSpc>
                          <a:spcPct val="150000"/>
                        </a:lnSpc>
                      </a:pPr>
                      <a:r>
                        <a:rPr lang="en-US" sz="2800" dirty="0">
                          <a:latin typeface="Proxima Soft" panose="02000506030000020004" pitchFamily="2" charset="0"/>
                          <a:cs typeface="Courier New" panose="02070309020205020404" pitchFamily="49" charset="0"/>
                        </a:rPr>
                        <a:t>git rm -r [file]</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ja-JP" sz="2000" dirty="0"/>
                        <a:t>Git</a:t>
                      </a:r>
                      <a:r>
                        <a:rPr lang="ja-JP" altLang="en-US" sz="2000"/>
                        <a:t>の管理対象からファイルまたはディレクトリを削除する</a:t>
                      </a:r>
                      <a:endParaRPr lang="en-US" altLang="ja-JP" sz="2000" dirty="0"/>
                    </a:p>
                  </a:txBody>
                  <a:tcPr/>
                </a:tc>
                <a:extLst>
                  <a:ext uri="{0D108BD9-81ED-4DB2-BD59-A6C34878D82A}">
                    <a16:rowId xmlns:a16="http://schemas.microsoft.com/office/drawing/2014/main" val="1829522693"/>
                  </a:ext>
                </a:extLst>
              </a:tr>
            </a:tbl>
          </a:graphicData>
        </a:graphic>
      </p:graphicFrame>
    </p:spTree>
    <p:extLst>
      <p:ext uri="{BB962C8B-B14F-4D97-AF65-F5344CB8AC3E}">
        <p14:creationId xmlns:p14="http://schemas.microsoft.com/office/powerpoint/2010/main" val="2546850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5832-B038-AE43-B9AB-F07A05D85C2D}"/>
              </a:ext>
            </a:extLst>
          </p:cNvPr>
          <p:cNvSpPr>
            <a:spLocks noGrp="1"/>
          </p:cNvSpPr>
          <p:nvPr>
            <p:ph type="title"/>
          </p:nvPr>
        </p:nvSpPr>
        <p:spPr/>
        <p:txBody>
          <a:bodyPr/>
          <a:lstStyle/>
          <a:p>
            <a:r>
              <a:rPr lang="en-US" dirty="0"/>
              <a:t>Make Changes</a:t>
            </a:r>
          </a:p>
        </p:txBody>
      </p:sp>
      <p:graphicFrame>
        <p:nvGraphicFramePr>
          <p:cNvPr id="5" name="Content Placeholder 4">
            <a:extLst>
              <a:ext uri="{FF2B5EF4-FFF2-40B4-BE49-F238E27FC236}">
                <a16:creationId xmlns:a16="http://schemas.microsoft.com/office/drawing/2014/main" id="{436C21B6-442D-5648-B17C-D5C4AB8EBBD6}"/>
              </a:ext>
            </a:extLst>
          </p:cNvPr>
          <p:cNvGraphicFramePr>
            <a:graphicFrameLocks noGrp="1"/>
          </p:cNvGraphicFramePr>
          <p:nvPr>
            <p:ph idx="1"/>
          </p:nvPr>
        </p:nvGraphicFramePr>
        <p:xfrm>
          <a:off x="838200" y="1835767"/>
          <a:ext cx="10515599" cy="4324924"/>
        </p:xfrm>
        <a:graphic>
          <a:graphicData uri="http://schemas.openxmlformats.org/drawingml/2006/table">
            <a:tbl>
              <a:tblPr firstRow="1" bandRow="1">
                <a:tableStyleId>{5C22544A-7EE6-4342-B048-85BDC9FD1C3A}</a:tableStyleId>
              </a:tblPr>
              <a:tblGrid>
                <a:gridCol w="4620904">
                  <a:extLst>
                    <a:ext uri="{9D8B030D-6E8A-4147-A177-3AD203B41FA5}">
                      <a16:colId xmlns:a16="http://schemas.microsoft.com/office/drawing/2014/main" val="2807844365"/>
                    </a:ext>
                  </a:extLst>
                </a:gridCol>
                <a:gridCol w="5894695">
                  <a:extLst>
                    <a:ext uri="{9D8B030D-6E8A-4147-A177-3AD203B41FA5}">
                      <a16:colId xmlns:a16="http://schemas.microsoft.com/office/drawing/2014/main" val="4231828388"/>
                    </a:ext>
                  </a:extLst>
                </a:gridCol>
              </a:tblGrid>
              <a:tr h="370840">
                <a:tc>
                  <a:txBody>
                    <a:bodyPr/>
                    <a:lstStyle/>
                    <a:p>
                      <a:pPr>
                        <a:lnSpc>
                          <a:spcPct val="150000"/>
                        </a:lnSpc>
                      </a:pPr>
                      <a:r>
                        <a:rPr lang="en-US" sz="2800" dirty="0">
                          <a:latin typeface="Proxima Soft" panose="02000506030000020004" pitchFamily="2" charset="0"/>
                        </a:rPr>
                        <a:t>Command</a:t>
                      </a:r>
                    </a:p>
                  </a:txBody>
                  <a:tcPr/>
                </a:tc>
                <a:tc>
                  <a:txBody>
                    <a:bodyPr/>
                    <a:lstStyle/>
                    <a:p>
                      <a:pPr>
                        <a:lnSpc>
                          <a:spcPct val="150000"/>
                        </a:lnSpc>
                      </a:pPr>
                      <a:r>
                        <a:rPr lang="en-US" sz="2800" dirty="0">
                          <a:latin typeface="Proxima Soft" panose="02000506030000020004" pitchFamily="2" charset="0"/>
                        </a:rPr>
                        <a:t>Description</a:t>
                      </a:r>
                    </a:p>
                  </a:txBody>
                  <a:tcPr/>
                </a:tc>
                <a:extLst>
                  <a:ext uri="{0D108BD9-81ED-4DB2-BD59-A6C34878D82A}">
                    <a16:rowId xmlns:a16="http://schemas.microsoft.com/office/drawing/2014/main" val="89318904"/>
                  </a:ext>
                </a:extLst>
              </a:tr>
              <a:tr h="874967">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roxima Soft" panose="02000506030000020004" pitchFamily="2" charset="0"/>
                          <a:ea typeface="+mn-ea"/>
                          <a:cs typeface="+mn-cs"/>
                        </a:rPr>
                        <a:t>git log</a:t>
                      </a:r>
                      <a:endParaRPr lang="en-US" sz="2800" dirty="0">
                        <a:latin typeface="Proxima Soft" panose="02000506030000020004" pitchFamily="2" charset="0"/>
                      </a:endParaRPr>
                    </a:p>
                  </a:txBody>
                  <a:tcPr/>
                </a:tc>
                <a:tc>
                  <a:txBody>
                    <a:bodyPr/>
                    <a:lstStyle/>
                    <a:p>
                      <a:pPr>
                        <a:lnSpc>
                          <a:spcPct val="150000"/>
                        </a:lnSpc>
                      </a:pPr>
                      <a:r>
                        <a:rPr lang="ja-JP" altLang="en-US" sz="2000"/>
                        <a:t>コミット履歴を一覧で表示します</a:t>
                      </a:r>
                    </a:p>
                  </a:txBody>
                  <a:tcPr/>
                </a:tc>
                <a:extLst>
                  <a:ext uri="{0D108BD9-81ED-4DB2-BD59-A6C34878D82A}">
                    <a16:rowId xmlns:a16="http://schemas.microsoft.com/office/drawing/2014/main" val="2417067392"/>
                  </a:ext>
                </a:extLst>
              </a:tr>
              <a:tr h="874967">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800" dirty="0">
                          <a:latin typeface="Proxima Soft" panose="02000506030000020004" pitchFamily="2" charset="0"/>
                        </a:rPr>
                        <a:t>git log --follow [file]</a:t>
                      </a:r>
                    </a:p>
                  </a:txBody>
                  <a:tcPr/>
                </a:tc>
                <a:tc>
                  <a:txBody>
                    <a:bodyPr/>
                    <a:lstStyle/>
                    <a:p>
                      <a:pPr>
                        <a:lnSpc>
                          <a:spcPct val="150000"/>
                        </a:lnSpc>
                      </a:pPr>
                      <a:r>
                        <a:rPr lang="ja-JP" altLang="en-US" sz="2000"/>
                        <a:t>名前の変更を含む指定したファイルのバージョン履歴の一覧を表示します</a:t>
                      </a:r>
                    </a:p>
                  </a:txBody>
                  <a:tcPr/>
                </a:tc>
                <a:extLst>
                  <a:ext uri="{0D108BD9-81ED-4DB2-BD59-A6C34878D82A}">
                    <a16:rowId xmlns:a16="http://schemas.microsoft.com/office/drawing/2014/main" val="290497441"/>
                  </a:ext>
                </a:extLst>
              </a:tr>
              <a:tr h="874967">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800" dirty="0">
                          <a:latin typeface="Proxima Soft" panose="02000506030000020004" pitchFamily="2" charset="0"/>
                        </a:rPr>
                        <a:t>git diff [branch A] [branch B]</a:t>
                      </a:r>
                    </a:p>
                  </a:txBody>
                  <a:tcPr/>
                </a:tc>
                <a:tc>
                  <a:txBody>
                    <a:bodyPr/>
                    <a:lstStyle/>
                    <a:p>
                      <a:pPr>
                        <a:lnSpc>
                          <a:spcPct val="150000"/>
                        </a:lnSpc>
                      </a:pPr>
                      <a:r>
                        <a:rPr lang="ja-JP" altLang="en-US" sz="2000"/>
                        <a:t>２つのブランチ間の差分を表示します</a:t>
                      </a:r>
                    </a:p>
                  </a:txBody>
                  <a:tcPr/>
                </a:tc>
                <a:extLst>
                  <a:ext uri="{0D108BD9-81ED-4DB2-BD59-A6C34878D82A}">
                    <a16:rowId xmlns:a16="http://schemas.microsoft.com/office/drawing/2014/main" val="2513472015"/>
                  </a:ext>
                </a:extLst>
              </a:tr>
              <a:tr h="874967">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800" dirty="0">
                          <a:latin typeface="Proxima Soft" panose="02000506030000020004" pitchFamily="2" charset="0"/>
                        </a:rPr>
                        <a:t>git show [commit]</a:t>
                      </a:r>
                    </a:p>
                  </a:txBody>
                  <a:tcPr/>
                </a:tc>
                <a:tc>
                  <a:txBody>
                    <a:bodyPr/>
                    <a:lstStyle/>
                    <a:p>
                      <a:pPr>
                        <a:lnSpc>
                          <a:spcPct val="150000"/>
                        </a:lnSpc>
                      </a:pPr>
                      <a:r>
                        <a:rPr lang="ja-JP" altLang="en-US" sz="2000"/>
                        <a:t>指定されたコミットのメタ情報と変更内容を表示します</a:t>
                      </a:r>
                    </a:p>
                  </a:txBody>
                  <a:tcPr/>
                </a:tc>
                <a:extLst>
                  <a:ext uri="{0D108BD9-81ED-4DB2-BD59-A6C34878D82A}">
                    <a16:rowId xmlns:a16="http://schemas.microsoft.com/office/drawing/2014/main" val="94374234"/>
                  </a:ext>
                </a:extLst>
              </a:tr>
            </a:tbl>
          </a:graphicData>
        </a:graphic>
      </p:graphicFrame>
    </p:spTree>
    <p:extLst>
      <p:ext uri="{BB962C8B-B14F-4D97-AF65-F5344CB8AC3E}">
        <p14:creationId xmlns:p14="http://schemas.microsoft.com/office/powerpoint/2010/main" val="5788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5832-B038-AE43-B9AB-F07A05D85C2D}"/>
              </a:ext>
            </a:extLst>
          </p:cNvPr>
          <p:cNvSpPr>
            <a:spLocks noGrp="1"/>
          </p:cNvSpPr>
          <p:nvPr>
            <p:ph type="title"/>
          </p:nvPr>
        </p:nvSpPr>
        <p:spPr/>
        <p:txBody>
          <a:bodyPr/>
          <a:lstStyle/>
          <a:p>
            <a:r>
              <a:rPr lang="en-US" dirty="0"/>
              <a:t>Redo Commits</a:t>
            </a:r>
          </a:p>
        </p:txBody>
      </p:sp>
      <p:graphicFrame>
        <p:nvGraphicFramePr>
          <p:cNvPr id="5" name="Content Placeholder 4">
            <a:extLst>
              <a:ext uri="{FF2B5EF4-FFF2-40B4-BE49-F238E27FC236}">
                <a16:creationId xmlns:a16="http://schemas.microsoft.com/office/drawing/2014/main" id="{436C21B6-442D-5648-B17C-D5C4AB8EBBD6}"/>
              </a:ext>
            </a:extLst>
          </p:cNvPr>
          <p:cNvGraphicFramePr>
            <a:graphicFrameLocks noGrp="1"/>
          </p:cNvGraphicFramePr>
          <p:nvPr>
            <p:ph idx="1"/>
          </p:nvPr>
        </p:nvGraphicFramePr>
        <p:xfrm>
          <a:off x="838200" y="1825625"/>
          <a:ext cx="10515599" cy="4051048"/>
        </p:xfrm>
        <a:graphic>
          <a:graphicData uri="http://schemas.openxmlformats.org/drawingml/2006/table">
            <a:tbl>
              <a:tblPr firstRow="1" bandRow="1">
                <a:tableStyleId>{5C22544A-7EE6-4342-B048-85BDC9FD1C3A}</a:tableStyleId>
              </a:tblPr>
              <a:tblGrid>
                <a:gridCol w="3105839">
                  <a:extLst>
                    <a:ext uri="{9D8B030D-6E8A-4147-A177-3AD203B41FA5}">
                      <a16:colId xmlns:a16="http://schemas.microsoft.com/office/drawing/2014/main" val="2807844365"/>
                    </a:ext>
                  </a:extLst>
                </a:gridCol>
                <a:gridCol w="7409760">
                  <a:extLst>
                    <a:ext uri="{9D8B030D-6E8A-4147-A177-3AD203B41FA5}">
                      <a16:colId xmlns:a16="http://schemas.microsoft.com/office/drawing/2014/main" val="4231828388"/>
                    </a:ext>
                  </a:extLst>
                </a:gridCol>
              </a:tblGrid>
              <a:tr h="370840">
                <a:tc>
                  <a:txBody>
                    <a:bodyPr/>
                    <a:lstStyle/>
                    <a:p>
                      <a:pPr>
                        <a:lnSpc>
                          <a:spcPct val="150000"/>
                        </a:lnSpc>
                      </a:pPr>
                      <a:r>
                        <a:rPr lang="en-US" sz="2800" dirty="0">
                          <a:latin typeface="Proxima Soft" panose="02000506030000020004" pitchFamily="2" charset="0"/>
                        </a:rPr>
                        <a:t>Command</a:t>
                      </a:r>
                    </a:p>
                  </a:txBody>
                  <a:tcPr anchor="ctr"/>
                </a:tc>
                <a:tc>
                  <a:txBody>
                    <a:bodyPr/>
                    <a:lstStyle/>
                    <a:p>
                      <a:pPr>
                        <a:lnSpc>
                          <a:spcPct val="150000"/>
                        </a:lnSpc>
                      </a:pPr>
                      <a:r>
                        <a:rPr lang="en-US" sz="2800" dirty="0">
                          <a:latin typeface="Proxima Soft" panose="02000506030000020004" pitchFamily="2" charset="0"/>
                        </a:rPr>
                        <a:t>Description</a:t>
                      </a:r>
                    </a:p>
                  </a:txBody>
                  <a:tcPr anchor="ctr"/>
                </a:tc>
                <a:extLst>
                  <a:ext uri="{0D108BD9-81ED-4DB2-BD59-A6C34878D82A}">
                    <a16:rowId xmlns:a16="http://schemas.microsoft.com/office/drawing/2014/main" val="89318904"/>
                  </a:ext>
                </a:extLst>
              </a:tr>
              <a:tr h="1133412">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roxima Soft" panose="02000506030000020004" pitchFamily="2" charset="0"/>
                          <a:ea typeface="+mn-ea"/>
                          <a:cs typeface="+mn-cs"/>
                        </a:rPr>
                        <a:t>git reset [commit]</a:t>
                      </a:r>
                      <a:endParaRPr lang="en-US" sz="2800" dirty="0">
                        <a:latin typeface="Proxima Soft" panose="02000506030000020004" pitchFamily="2" charset="0"/>
                      </a:endParaRPr>
                    </a:p>
                  </a:txBody>
                  <a:tcPr anchor="ctr"/>
                </a:tc>
                <a:tc>
                  <a:txBody>
                    <a:bodyPr/>
                    <a:lstStyle/>
                    <a:p>
                      <a:pPr>
                        <a:lnSpc>
                          <a:spcPct val="150000"/>
                        </a:lnSpc>
                      </a:pPr>
                      <a:r>
                        <a:rPr lang="ja-JP" altLang="en-US" sz="2000" b="0" i="0" kern="1200">
                          <a:solidFill>
                            <a:schemeClr val="dk1"/>
                          </a:solidFill>
                          <a:effectLst/>
                          <a:latin typeface="+mn-lt"/>
                          <a:ea typeface="+mn-ea"/>
                          <a:cs typeface="+mn-cs"/>
                        </a:rPr>
                        <a:t>指定した</a:t>
                      </a:r>
                      <a:r>
                        <a:rPr lang="en-US" altLang="ja-JP" sz="2000" b="0" i="0" kern="1200" dirty="0">
                          <a:solidFill>
                            <a:schemeClr val="dk1"/>
                          </a:solidFill>
                          <a:effectLst/>
                          <a:latin typeface="+mn-lt"/>
                          <a:ea typeface="+mn-ea"/>
                          <a:cs typeface="+mn-cs"/>
                        </a:rPr>
                        <a:t>commit</a:t>
                      </a:r>
                      <a:r>
                        <a:rPr lang="ja-JP" altLang="en-US" sz="2000" b="0" i="0" kern="1200">
                          <a:solidFill>
                            <a:schemeClr val="dk1"/>
                          </a:solidFill>
                          <a:effectLst/>
                          <a:latin typeface="+mn-lt"/>
                          <a:ea typeface="+mn-ea"/>
                          <a:cs typeface="+mn-cs"/>
                        </a:rPr>
                        <a:t>の状態まで強制的に戻します</a:t>
                      </a:r>
                      <a:endParaRPr lang="en-US" sz="2000" b="0" i="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2417067392"/>
                  </a:ext>
                </a:extLst>
              </a:tr>
              <a:tr h="1133412">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800" dirty="0">
                          <a:latin typeface="Proxima Soft" panose="02000506030000020004" pitchFamily="2" charset="0"/>
                        </a:rPr>
                        <a:t>git revert [commit]</a:t>
                      </a:r>
                    </a:p>
                  </a:txBody>
                  <a:tcPr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ja-JP" altLang="en-US" sz="2000">
                          <a:latin typeface="Proxima Soft" panose="02000506030000020004" pitchFamily="2" charset="0"/>
                        </a:rPr>
                        <a:t>指定した</a:t>
                      </a:r>
                      <a:r>
                        <a:rPr lang="en-US" altLang="ja-JP" sz="2000" dirty="0">
                          <a:latin typeface="Proxima Soft" panose="02000506030000020004" pitchFamily="2" charset="0"/>
                        </a:rPr>
                        <a:t>commit</a:t>
                      </a:r>
                      <a:r>
                        <a:rPr lang="ja-JP" altLang="en-US" sz="2000">
                          <a:latin typeface="Proxima Soft" panose="02000506030000020004" pitchFamily="2" charset="0"/>
                        </a:rPr>
                        <a:t>を取り消すためにコマンドです</a:t>
                      </a:r>
                      <a:endParaRPr lang="en-US" sz="2000" dirty="0">
                        <a:latin typeface="Proxima Soft" panose="02000506030000020004" pitchFamily="2" charset="0"/>
                      </a:endParaRPr>
                    </a:p>
                  </a:txBody>
                  <a:tcPr anchor="ctr"/>
                </a:tc>
                <a:extLst>
                  <a:ext uri="{0D108BD9-81ED-4DB2-BD59-A6C34878D82A}">
                    <a16:rowId xmlns:a16="http://schemas.microsoft.com/office/drawing/2014/main" val="290497441"/>
                  </a:ext>
                </a:extLst>
              </a:tr>
              <a:tr h="1133412">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800" dirty="0">
                          <a:latin typeface="Proxima Soft" panose="02000506030000020004" pitchFamily="2" charset="0"/>
                        </a:rPr>
                        <a:t>git revert HEAD</a:t>
                      </a:r>
                    </a:p>
                  </a:txBody>
                  <a:tcPr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ja-JP" altLang="en-US" sz="2000">
                          <a:latin typeface="Proxima Soft" panose="02000506030000020004" pitchFamily="2" charset="0"/>
                        </a:rPr>
                        <a:t>直前のコミットを取り消すための新しいコミットを作成します</a:t>
                      </a:r>
                      <a:endParaRPr lang="en-US" sz="2000" dirty="0">
                        <a:latin typeface="Proxima Soft" panose="02000506030000020004" pitchFamily="2" charset="0"/>
                      </a:endParaRPr>
                    </a:p>
                  </a:txBody>
                  <a:tcPr anchor="ctr"/>
                </a:tc>
                <a:extLst>
                  <a:ext uri="{0D108BD9-81ED-4DB2-BD59-A6C34878D82A}">
                    <a16:rowId xmlns:a16="http://schemas.microsoft.com/office/drawing/2014/main" val="980092223"/>
                  </a:ext>
                </a:extLst>
              </a:tr>
            </a:tbl>
          </a:graphicData>
        </a:graphic>
      </p:graphicFrame>
    </p:spTree>
    <p:extLst>
      <p:ext uri="{BB962C8B-B14F-4D97-AF65-F5344CB8AC3E}">
        <p14:creationId xmlns:p14="http://schemas.microsoft.com/office/powerpoint/2010/main" val="2384967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42FCA2-0E2C-1843-8AED-DC48F1E75D78}"/>
              </a:ext>
            </a:extLst>
          </p:cNvPr>
          <p:cNvSpPr>
            <a:spLocks noGrp="1"/>
          </p:cNvSpPr>
          <p:nvPr>
            <p:ph type="body" idx="1"/>
          </p:nvPr>
        </p:nvSpPr>
        <p:spPr/>
        <p:txBody>
          <a:bodyPr/>
          <a:lstStyle/>
          <a:p>
            <a:r>
              <a:rPr lang="en-US" dirty="0"/>
              <a:t>Appendix</a:t>
            </a:r>
          </a:p>
        </p:txBody>
      </p:sp>
    </p:spTree>
    <p:extLst>
      <p:ext uri="{BB962C8B-B14F-4D97-AF65-F5344CB8AC3E}">
        <p14:creationId xmlns:p14="http://schemas.microsoft.com/office/powerpoint/2010/main" val="3483112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CCE4E-F758-0541-85B4-6C67A175DCCB}"/>
              </a:ext>
            </a:extLst>
          </p:cNvPr>
          <p:cNvSpPr>
            <a:spLocks noGrp="1"/>
          </p:cNvSpPr>
          <p:nvPr>
            <p:ph type="title"/>
          </p:nvPr>
        </p:nvSpPr>
        <p:spPr/>
        <p:txBody>
          <a:bodyPr/>
          <a:lstStyle/>
          <a:p>
            <a:r>
              <a:rPr lang="en-US" dirty="0"/>
              <a:t>Visual Studio Code + Command Line</a:t>
            </a:r>
          </a:p>
        </p:txBody>
      </p:sp>
      <p:sp>
        <p:nvSpPr>
          <p:cNvPr id="3" name="Content Placeholder 2">
            <a:extLst>
              <a:ext uri="{FF2B5EF4-FFF2-40B4-BE49-F238E27FC236}">
                <a16:creationId xmlns:a16="http://schemas.microsoft.com/office/drawing/2014/main" id="{C092B0E8-8C19-1142-A000-4E8B21308B95}"/>
              </a:ext>
            </a:extLst>
          </p:cNvPr>
          <p:cNvSpPr>
            <a:spLocks noGrp="1"/>
          </p:cNvSpPr>
          <p:nvPr>
            <p:ph sz="half" idx="1"/>
          </p:nvPr>
        </p:nvSpPr>
        <p:spPr>
          <a:xfrm>
            <a:off x="0" y="1825625"/>
            <a:ext cx="6019800" cy="4351338"/>
          </a:xfrm>
        </p:spPr>
        <p:txBody>
          <a:bodyPr/>
          <a:lstStyle/>
          <a:p>
            <a:pPr marL="0" indent="0" algn="ctr">
              <a:buNone/>
            </a:pPr>
            <a:r>
              <a:rPr lang="en-US" b="1" dirty="0"/>
              <a:t>Visual Studio Code Download Link :</a:t>
            </a:r>
          </a:p>
          <a:p>
            <a:pPr marL="0" indent="0" algn="ctr">
              <a:buNone/>
            </a:pPr>
            <a:r>
              <a:rPr lang="en-US" dirty="0">
                <a:hlinkClick r:id="rId3"/>
              </a:rPr>
              <a:t>code.visualstudio.com</a:t>
            </a:r>
            <a:endParaRPr lang="en-US" dirty="0"/>
          </a:p>
          <a:p>
            <a:endParaRPr lang="en-US" dirty="0"/>
          </a:p>
        </p:txBody>
      </p:sp>
      <p:sp>
        <p:nvSpPr>
          <p:cNvPr id="4" name="Content Placeholder 3">
            <a:extLst>
              <a:ext uri="{FF2B5EF4-FFF2-40B4-BE49-F238E27FC236}">
                <a16:creationId xmlns:a16="http://schemas.microsoft.com/office/drawing/2014/main" id="{1E90BAC7-CB2B-0C43-8054-1EEE7053BA5C}"/>
              </a:ext>
            </a:extLst>
          </p:cNvPr>
          <p:cNvSpPr>
            <a:spLocks noGrp="1"/>
          </p:cNvSpPr>
          <p:nvPr>
            <p:ph sz="half" idx="2"/>
          </p:nvPr>
        </p:nvSpPr>
        <p:spPr>
          <a:xfrm>
            <a:off x="6019800" y="1825624"/>
            <a:ext cx="6019800" cy="5032375"/>
          </a:xfrm>
        </p:spPr>
        <p:txBody>
          <a:bodyPr/>
          <a:lstStyle/>
          <a:p>
            <a:pPr marL="0" indent="0">
              <a:buNone/>
            </a:pPr>
            <a:r>
              <a:rPr lang="ja-JP" altLang="en-US"/>
              <a:t>コマンドラインから</a:t>
            </a:r>
            <a:r>
              <a:rPr lang="en-US" dirty="0"/>
              <a:t>VS Code </a:t>
            </a:r>
            <a:r>
              <a:rPr lang="ja-JP" altLang="en-US"/>
              <a:t>を実行する</a:t>
            </a:r>
            <a:endParaRPr lang="en-US" dirty="0"/>
          </a:p>
          <a:p>
            <a:r>
              <a:rPr lang="en-US" dirty="0"/>
              <a:t>VS Code</a:t>
            </a:r>
            <a:r>
              <a:rPr lang="ja-JP" altLang="en-US"/>
              <a:t>を開く</a:t>
            </a:r>
            <a:endParaRPr lang="en-US" dirty="0"/>
          </a:p>
          <a:p>
            <a:r>
              <a:rPr lang="en-US" dirty="0"/>
              <a:t>Command Palette</a:t>
            </a:r>
            <a:r>
              <a:rPr lang="ja-JP" altLang="en-US"/>
              <a:t>を開く</a:t>
            </a:r>
            <a:endParaRPr lang="en-US" dirty="0"/>
          </a:p>
          <a:p>
            <a:pPr lvl="1"/>
            <a:r>
              <a:rPr lang="en-US" dirty="0"/>
              <a:t>Command + Shift + P</a:t>
            </a:r>
          </a:p>
          <a:p>
            <a:r>
              <a:rPr lang="en-US" dirty="0"/>
              <a:t>Shell</a:t>
            </a:r>
            <a:r>
              <a:rPr lang="ja-JP" altLang="en-US"/>
              <a:t>と入力して</a:t>
            </a:r>
            <a:r>
              <a:rPr lang="en-US" dirty="0"/>
              <a:t> &amp; Shell Command : Install code in PATH</a:t>
            </a:r>
            <a:r>
              <a:rPr lang="ja-JP" altLang="en-US"/>
              <a:t>を選択する</a:t>
            </a:r>
            <a:endParaRPr lang="en-US" dirty="0"/>
          </a:p>
          <a:p>
            <a:r>
              <a:rPr lang="en-US" dirty="0"/>
              <a:t>Terminal</a:t>
            </a:r>
            <a:r>
              <a:rPr lang="ja-JP" altLang="en-US"/>
              <a:t>を再起動する</a:t>
            </a:r>
          </a:p>
          <a:p>
            <a:r>
              <a:rPr lang="en-US" altLang="ja-JP" dirty="0"/>
              <a:t>Code . </a:t>
            </a:r>
            <a:r>
              <a:rPr lang="ja-JP" altLang="en-US"/>
              <a:t>と入力することで</a:t>
            </a:r>
            <a:r>
              <a:rPr lang="en-US" altLang="ja-JP" dirty="0" err="1"/>
              <a:t>VSCode</a:t>
            </a:r>
            <a:r>
              <a:rPr lang="ja-JP" altLang="en-US"/>
              <a:t>が開きます</a:t>
            </a:r>
            <a:endParaRPr lang="en-US" altLang="ja-JP" dirty="0"/>
          </a:p>
        </p:txBody>
      </p:sp>
      <p:pic>
        <p:nvPicPr>
          <p:cNvPr id="11" name="Picture 10" descr="A screenshot of a cell phone&#10;&#10;Description automatically generated">
            <a:extLst>
              <a:ext uri="{FF2B5EF4-FFF2-40B4-BE49-F238E27FC236}">
                <a16:creationId xmlns:a16="http://schemas.microsoft.com/office/drawing/2014/main" id="{3B5B4D62-C2F0-B74F-BEEF-3B5387332E1B}"/>
              </a:ext>
            </a:extLst>
          </p:cNvPr>
          <p:cNvPicPr>
            <a:picLocks noChangeAspect="1"/>
          </p:cNvPicPr>
          <p:nvPr/>
        </p:nvPicPr>
        <p:blipFill rotWithShape="1">
          <a:blip r:embed="rId4"/>
          <a:srcRect b="38190"/>
          <a:stretch/>
        </p:blipFill>
        <p:spPr>
          <a:xfrm>
            <a:off x="0" y="3293596"/>
            <a:ext cx="5182853" cy="3564404"/>
          </a:xfrm>
          <a:prstGeom prst="rect">
            <a:avLst/>
          </a:prstGeom>
        </p:spPr>
      </p:pic>
      <p:pic>
        <p:nvPicPr>
          <p:cNvPr id="12" name="Picture 11">
            <a:extLst>
              <a:ext uri="{FF2B5EF4-FFF2-40B4-BE49-F238E27FC236}">
                <a16:creationId xmlns:a16="http://schemas.microsoft.com/office/drawing/2014/main" id="{32DFC31A-19C7-774A-A6BF-1BB83EF1014D}"/>
              </a:ext>
            </a:extLst>
          </p:cNvPr>
          <p:cNvPicPr>
            <a:picLocks noChangeAspect="1"/>
          </p:cNvPicPr>
          <p:nvPr/>
        </p:nvPicPr>
        <p:blipFill rotWithShape="1">
          <a:blip r:embed="rId5"/>
          <a:srcRect l="5183" t="4607" r="19366" b="12382"/>
          <a:stretch/>
        </p:blipFill>
        <p:spPr>
          <a:xfrm>
            <a:off x="0" y="3018270"/>
            <a:ext cx="5786717" cy="3829458"/>
          </a:xfrm>
          <a:prstGeom prst="rect">
            <a:avLst/>
          </a:prstGeom>
        </p:spPr>
      </p:pic>
    </p:spTree>
    <p:extLst>
      <p:ext uri="{BB962C8B-B14F-4D97-AF65-F5344CB8AC3E}">
        <p14:creationId xmlns:p14="http://schemas.microsoft.com/office/powerpoint/2010/main" val="4105409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E661B-142A-354C-B21E-80E58DDC6022}"/>
              </a:ext>
            </a:extLst>
          </p:cNvPr>
          <p:cNvSpPr>
            <a:spLocks noGrp="1"/>
          </p:cNvSpPr>
          <p:nvPr>
            <p:ph type="title"/>
          </p:nvPr>
        </p:nvSpPr>
        <p:spPr/>
        <p:txBody>
          <a:bodyPr/>
          <a:lstStyle/>
          <a:p>
            <a:r>
              <a:rPr lang="en-US" altLang="ja-JP" dirty="0"/>
              <a:t>GitHub Repository</a:t>
            </a:r>
            <a:endParaRPr lang="en-US" dirty="0"/>
          </a:p>
        </p:txBody>
      </p:sp>
      <p:sp>
        <p:nvSpPr>
          <p:cNvPr id="3" name="Content Placeholder 2">
            <a:extLst>
              <a:ext uri="{FF2B5EF4-FFF2-40B4-BE49-F238E27FC236}">
                <a16:creationId xmlns:a16="http://schemas.microsoft.com/office/drawing/2014/main" id="{48BFBE4E-4E75-C047-8A08-ADD4A3D7F82E}"/>
              </a:ext>
            </a:extLst>
          </p:cNvPr>
          <p:cNvSpPr>
            <a:spLocks noGrp="1"/>
          </p:cNvSpPr>
          <p:nvPr>
            <p:ph idx="1"/>
          </p:nvPr>
        </p:nvSpPr>
        <p:spPr>
          <a:xfrm>
            <a:off x="1489284" y="2619375"/>
            <a:ext cx="9864515" cy="3557587"/>
          </a:xfrm>
        </p:spPr>
        <p:txBody>
          <a:bodyPr>
            <a:normAutofit/>
          </a:bodyPr>
          <a:lstStyle/>
          <a:p>
            <a:r>
              <a:rPr lang="en-US" dirty="0"/>
              <a:t>GitHub Repository - Code</a:t>
            </a:r>
          </a:p>
          <a:p>
            <a:pPr lvl="1"/>
            <a:r>
              <a:rPr lang="en-US" dirty="0" err="1"/>
              <a:t>コードやドキュメントなど、プロジェクトに関連するすべて</a:t>
            </a:r>
            <a:r>
              <a:rPr lang="ja-JP" altLang="en-US"/>
              <a:t>のファイル</a:t>
            </a:r>
            <a:r>
              <a:rPr lang="en-US" dirty="0" err="1"/>
              <a:t>を保持するコンテナ</a:t>
            </a:r>
            <a:r>
              <a:rPr lang="ja-JP" altLang="en-US"/>
              <a:t>です。</a:t>
            </a:r>
            <a:endParaRPr lang="en-US" dirty="0"/>
          </a:p>
          <a:p>
            <a:pPr lvl="1"/>
            <a:r>
              <a:rPr lang="en-US" dirty="0"/>
              <a:t>GitHub</a:t>
            </a:r>
            <a:r>
              <a:rPr lang="ja-JP" altLang="en-US"/>
              <a:t>に</a:t>
            </a:r>
            <a:r>
              <a:rPr lang="en-US" dirty="0" err="1"/>
              <a:t>保存されているすべてのファイルは、git</a:t>
            </a:r>
            <a:r>
              <a:rPr lang="ja-JP" altLang="en-US"/>
              <a:t>で</a:t>
            </a:r>
            <a:r>
              <a:rPr lang="en-US" dirty="0" err="1"/>
              <a:t>バージョン管理されています</a:t>
            </a:r>
            <a:endParaRPr lang="en-US" dirty="0"/>
          </a:p>
          <a:p>
            <a:pPr lvl="1"/>
            <a:r>
              <a:rPr lang="en-US" dirty="0" err="1"/>
              <a:t>リポジトリはしばしば</a:t>
            </a:r>
            <a:r>
              <a:rPr lang="en-US" dirty="0"/>
              <a:t>「</a:t>
            </a:r>
            <a:r>
              <a:rPr lang="ja-JP" altLang="en-US"/>
              <a:t>リポ</a:t>
            </a:r>
            <a:r>
              <a:rPr lang="en-US" dirty="0"/>
              <a:t>」</a:t>
            </a:r>
            <a:r>
              <a:rPr lang="ja-JP" altLang="en-US"/>
              <a:t>と短縮されて呼ばれます</a:t>
            </a:r>
            <a:endParaRPr lang="en-US" altLang="ja-JP" dirty="0"/>
          </a:p>
          <a:p>
            <a:pPr lvl="2"/>
            <a:endParaRPr lang="en-US" dirty="0"/>
          </a:p>
          <a:p>
            <a:r>
              <a:rPr lang="en-US" dirty="0" err="1"/>
              <a:t>README.md</a:t>
            </a:r>
            <a:endParaRPr lang="en-US" dirty="0"/>
          </a:p>
          <a:p>
            <a:pPr lvl="1"/>
            <a:r>
              <a:rPr lang="en-US" dirty="0" err="1"/>
              <a:t>リポジトリの下部に表示される</a:t>
            </a:r>
            <a:r>
              <a:rPr lang="en-US" dirty="0"/>
              <a:t>、</a:t>
            </a:r>
            <a:r>
              <a:rPr lang="ja-JP" altLang="en-US"/>
              <a:t>プロジェクトの紹介などを表示するための</a:t>
            </a:r>
            <a:r>
              <a:rPr lang="en-US" dirty="0" err="1"/>
              <a:t>ファイル</a:t>
            </a:r>
            <a:r>
              <a:rPr lang="ja-JP" altLang="en-US"/>
              <a:t>です</a:t>
            </a:r>
            <a:endParaRPr lang="en-US" dirty="0"/>
          </a:p>
        </p:txBody>
      </p:sp>
      <p:pic>
        <p:nvPicPr>
          <p:cNvPr id="8" name="Picture 7">
            <a:extLst>
              <a:ext uri="{FF2B5EF4-FFF2-40B4-BE49-F238E27FC236}">
                <a16:creationId xmlns:a16="http://schemas.microsoft.com/office/drawing/2014/main" id="{981FB398-2233-4C4D-BE66-49D939C3BD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1920" y="1690688"/>
            <a:ext cx="12070080" cy="695608"/>
          </a:xfrm>
          <a:prstGeom prst="rect">
            <a:avLst/>
          </a:prstGeom>
        </p:spPr>
      </p:pic>
    </p:spTree>
    <p:extLst>
      <p:ext uri="{BB962C8B-B14F-4D97-AF65-F5344CB8AC3E}">
        <p14:creationId xmlns:p14="http://schemas.microsoft.com/office/powerpoint/2010/main" val="2939175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E661B-142A-354C-B21E-80E58DDC6022}"/>
              </a:ext>
            </a:extLst>
          </p:cNvPr>
          <p:cNvSpPr>
            <a:spLocks noGrp="1"/>
          </p:cNvSpPr>
          <p:nvPr>
            <p:ph type="title"/>
          </p:nvPr>
        </p:nvSpPr>
        <p:spPr/>
        <p:txBody>
          <a:bodyPr/>
          <a:lstStyle/>
          <a:p>
            <a:r>
              <a:rPr lang="en-US" altLang="ja-JP" dirty="0"/>
              <a:t>GitHub Issues &amp; Pull Request</a:t>
            </a:r>
            <a:endParaRPr lang="en-US" dirty="0"/>
          </a:p>
        </p:txBody>
      </p:sp>
      <p:sp>
        <p:nvSpPr>
          <p:cNvPr id="3" name="Content Placeholder 2">
            <a:extLst>
              <a:ext uri="{FF2B5EF4-FFF2-40B4-BE49-F238E27FC236}">
                <a16:creationId xmlns:a16="http://schemas.microsoft.com/office/drawing/2014/main" id="{48BFBE4E-4E75-C047-8A08-ADD4A3D7F82E}"/>
              </a:ext>
            </a:extLst>
          </p:cNvPr>
          <p:cNvSpPr>
            <a:spLocks noGrp="1"/>
          </p:cNvSpPr>
          <p:nvPr>
            <p:ph idx="1"/>
          </p:nvPr>
        </p:nvSpPr>
        <p:spPr>
          <a:xfrm>
            <a:off x="838200" y="2619376"/>
            <a:ext cx="10515600" cy="1371600"/>
          </a:xfrm>
        </p:spPr>
        <p:txBody>
          <a:bodyPr>
            <a:normAutofit fontScale="92500" lnSpcReduction="10000"/>
          </a:bodyPr>
          <a:lstStyle/>
          <a:p>
            <a:r>
              <a:rPr lang="en-US" dirty="0"/>
              <a:t>Issues</a:t>
            </a:r>
          </a:p>
          <a:p>
            <a:pPr lvl="1"/>
            <a:r>
              <a:rPr lang="en-US" dirty="0" err="1"/>
              <a:t>ユーザ</a:t>
            </a:r>
            <a:r>
              <a:rPr lang="en-US" dirty="0"/>
              <a:t>ー</a:t>
            </a:r>
            <a:r>
              <a:rPr lang="ja-JP" altLang="en-US"/>
              <a:t>がリポジトリの内容</a:t>
            </a:r>
            <a:r>
              <a:rPr lang="en-US" dirty="0" err="1"/>
              <a:t>に</a:t>
            </a:r>
            <a:r>
              <a:rPr lang="ja-JP" altLang="en-US"/>
              <a:t>関して</a:t>
            </a:r>
            <a:r>
              <a:rPr lang="en-US" dirty="0" err="1"/>
              <a:t>議論する場所</a:t>
            </a:r>
            <a:endParaRPr lang="en-US" dirty="0"/>
          </a:p>
          <a:p>
            <a:pPr lvl="1"/>
            <a:r>
              <a:rPr lang="en-US" dirty="0" err="1"/>
              <a:t>課題をユーザーに割り当て、ラベルを追加して読みやすくすることができます</a:t>
            </a:r>
            <a:endParaRPr lang="en-US" dirty="0"/>
          </a:p>
        </p:txBody>
      </p:sp>
      <p:pic>
        <p:nvPicPr>
          <p:cNvPr id="9" name="Picture 8">
            <a:extLst>
              <a:ext uri="{FF2B5EF4-FFF2-40B4-BE49-F238E27FC236}">
                <a16:creationId xmlns:a16="http://schemas.microsoft.com/office/drawing/2014/main" id="{DB0110DF-786F-2B4E-BAEA-CB10E297703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690688"/>
            <a:ext cx="12192000" cy="863150"/>
          </a:xfrm>
          <a:prstGeom prst="rect">
            <a:avLst/>
          </a:prstGeom>
        </p:spPr>
      </p:pic>
      <p:sp>
        <p:nvSpPr>
          <p:cNvPr id="6" name="Content Placeholder 2">
            <a:extLst>
              <a:ext uri="{FF2B5EF4-FFF2-40B4-BE49-F238E27FC236}">
                <a16:creationId xmlns:a16="http://schemas.microsoft.com/office/drawing/2014/main" id="{A81AC82F-9FE4-4E49-85BE-8FD2861E72B7}"/>
              </a:ext>
            </a:extLst>
          </p:cNvPr>
          <p:cNvSpPr txBox="1">
            <a:spLocks/>
          </p:cNvSpPr>
          <p:nvPr/>
        </p:nvSpPr>
        <p:spPr>
          <a:xfrm>
            <a:off x="838200" y="5221737"/>
            <a:ext cx="10515600" cy="1371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roxima Soft" panose="0200050603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roxima Soft" panose="0200050603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roxima Soft" panose="0200050603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roxima Soft" panose="0200050603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roxima Soft"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Pull Request</a:t>
            </a:r>
          </a:p>
          <a:p>
            <a:pPr lvl="1"/>
            <a:r>
              <a:rPr lang="en-US" dirty="0" err="1"/>
              <a:t>ユーザーがリポジトリに変更を</a:t>
            </a:r>
            <a:r>
              <a:rPr lang="ja-JP" altLang="en-US"/>
              <a:t>加えたいときに使われます</a:t>
            </a:r>
            <a:endParaRPr lang="en-US" dirty="0"/>
          </a:p>
          <a:p>
            <a:pPr lvl="1"/>
            <a:r>
              <a:rPr lang="en-US" dirty="0" err="1"/>
              <a:t>例：README.md</a:t>
            </a:r>
            <a:r>
              <a:rPr lang="en-US" dirty="0"/>
              <a:t> </a:t>
            </a:r>
            <a:r>
              <a:rPr lang="en-US" dirty="0" err="1"/>
              <a:t>ファイル</a:t>
            </a:r>
            <a:r>
              <a:rPr lang="ja-JP" altLang="en-US"/>
              <a:t>を新しく追加したい時</a:t>
            </a:r>
            <a:endParaRPr lang="en-US" dirty="0"/>
          </a:p>
        </p:txBody>
      </p:sp>
      <p:pic>
        <p:nvPicPr>
          <p:cNvPr id="7" name="Picture 6">
            <a:extLst>
              <a:ext uri="{FF2B5EF4-FFF2-40B4-BE49-F238E27FC236}">
                <a16:creationId xmlns:a16="http://schemas.microsoft.com/office/drawing/2014/main" id="{7F03648E-B234-5C46-96AA-5791B8BC0E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4195312"/>
            <a:ext cx="12192000" cy="972000"/>
          </a:xfrm>
          <a:prstGeom prst="rect">
            <a:avLst/>
          </a:prstGeom>
        </p:spPr>
      </p:pic>
    </p:spTree>
    <p:extLst>
      <p:ext uri="{BB962C8B-B14F-4D97-AF65-F5344CB8AC3E}">
        <p14:creationId xmlns:p14="http://schemas.microsoft.com/office/powerpoint/2010/main" val="2732103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FA65556-E608-EE42-B0E0-3DC1C84A6911}"/>
              </a:ext>
            </a:extLst>
          </p:cNvPr>
          <p:cNvSpPr>
            <a:spLocks noGrp="1"/>
          </p:cNvSpPr>
          <p:nvPr>
            <p:ph type="title"/>
          </p:nvPr>
        </p:nvSpPr>
        <p:spPr/>
        <p:txBody>
          <a:bodyPr/>
          <a:lstStyle/>
          <a:p>
            <a:r>
              <a:rPr lang="en-US"/>
              <a:t>GitHubの概要</a:t>
            </a:r>
          </a:p>
        </p:txBody>
      </p:sp>
      <p:sp>
        <p:nvSpPr>
          <p:cNvPr id="8" name="Content Placeholder 7">
            <a:extLst>
              <a:ext uri="{FF2B5EF4-FFF2-40B4-BE49-F238E27FC236}">
                <a16:creationId xmlns:a16="http://schemas.microsoft.com/office/drawing/2014/main" id="{8171569D-1F1D-A44C-971A-25C09B0133AF}"/>
              </a:ext>
            </a:extLst>
          </p:cNvPr>
          <p:cNvSpPr>
            <a:spLocks noGrp="1"/>
          </p:cNvSpPr>
          <p:nvPr>
            <p:ph sz="half" idx="1"/>
          </p:nvPr>
        </p:nvSpPr>
        <p:spPr>
          <a:xfrm>
            <a:off x="3007344" y="1732709"/>
            <a:ext cx="8838912" cy="4351338"/>
          </a:xfrm>
        </p:spPr>
        <p:txBody>
          <a:bodyPr/>
          <a:lstStyle/>
          <a:p>
            <a:r>
              <a:rPr lang="en-US" altLang="ja-JP" dirty="0"/>
              <a:t>Project boards </a:t>
            </a:r>
            <a:r>
              <a:rPr lang="en-US" dirty="0"/>
              <a:t>：KANBAN</a:t>
            </a:r>
            <a:r>
              <a:rPr lang="ja-JP" altLang="en-US"/>
              <a:t>形式で</a:t>
            </a:r>
            <a:r>
              <a:rPr lang="en-US" dirty="0" err="1"/>
              <a:t>のタスクボード</a:t>
            </a:r>
            <a:r>
              <a:rPr lang="ja-JP" altLang="en-US"/>
              <a:t>です</a:t>
            </a:r>
            <a:endParaRPr lang="en-US" dirty="0"/>
          </a:p>
          <a:p>
            <a:pPr marL="0" indent="0">
              <a:buNone/>
            </a:pPr>
            <a:endParaRPr lang="en-US" sz="1600" dirty="0"/>
          </a:p>
          <a:p>
            <a:r>
              <a:rPr lang="en-US" dirty="0" err="1"/>
              <a:t>Wiki：関連するプロジェクトドキュメントの作成と保存</a:t>
            </a:r>
            <a:r>
              <a:rPr lang="ja-JP" altLang="en-US"/>
              <a:t>ができます</a:t>
            </a:r>
            <a:endParaRPr lang="en-US" dirty="0"/>
          </a:p>
          <a:p>
            <a:pPr marL="0" indent="0">
              <a:buNone/>
            </a:pPr>
            <a:endParaRPr lang="en-US" sz="1600" dirty="0"/>
          </a:p>
          <a:p>
            <a:r>
              <a:rPr lang="en-US" dirty="0" err="1"/>
              <a:t>Insight：リポジトリの分析ツール</a:t>
            </a:r>
            <a:r>
              <a:rPr lang="en-US" dirty="0"/>
              <a:t>：</a:t>
            </a:r>
          </a:p>
          <a:p>
            <a:pPr lvl="1"/>
            <a:r>
              <a:rPr lang="en-US" altLang="ja-JP" b="1" dirty="0"/>
              <a:t>Network</a:t>
            </a:r>
            <a:r>
              <a:rPr lang="en-US" dirty="0"/>
              <a:t> </a:t>
            </a:r>
            <a:r>
              <a:rPr lang="en-US" dirty="0" err="1"/>
              <a:t>グラフ：コミットとブランチ</a:t>
            </a:r>
            <a:r>
              <a:rPr lang="ja-JP" altLang="en-US"/>
              <a:t>を</a:t>
            </a:r>
            <a:r>
              <a:rPr lang="en-US" dirty="0" err="1"/>
              <a:t>タイムライン</a:t>
            </a:r>
            <a:r>
              <a:rPr lang="ja-JP" altLang="en-US"/>
              <a:t>で</a:t>
            </a:r>
            <a:r>
              <a:rPr lang="en-US" dirty="0" err="1"/>
              <a:t>視覚化</a:t>
            </a:r>
            <a:r>
              <a:rPr lang="ja-JP" altLang="en-US"/>
              <a:t>します</a:t>
            </a:r>
            <a:endParaRPr lang="en-US" dirty="0"/>
          </a:p>
          <a:p>
            <a:pPr lvl="1"/>
            <a:r>
              <a:rPr lang="en-US" altLang="ja-JP" b="1" dirty="0"/>
              <a:t>Pulse </a:t>
            </a:r>
            <a:r>
              <a:rPr lang="en-US" dirty="0"/>
              <a:t>：</a:t>
            </a:r>
            <a:r>
              <a:rPr lang="en-US" altLang="ja-JP" dirty="0" err="1"/>
              <a:t>進行中</a:t>
            </a:r>
            <a:r>
              <a:rPr lang="ja-JP" altLang="en-US"/>
              <a:t>、あるいは</a:t>
            </a:r>
            <a:r>
              <a:rPr lang="en-US" altLang="ja-JP" dirty="0" err="1"/>
              <a:t>完了したタスク</a:t>
            </a:r>
            <a:r>
              <a:rPr lang="en-US" dirty="0" err="1"/>
              <a:t>を表示します</a:t>
            </a:r>
            <a:endParaRPr lang="en-US" dirty="0"/>
          </a:p>
        </p:txBody>
      </p:sp>
      <p:pic>
        <p:nvPicPr>
          <p:cNvPr id="10" name="Picture 9">
            <a:extLst>
              <a:ext uri="{FF2B5EF4-FFF2-40B4-BE49-F238E27FC236}">
                <a16:creationId xmlns:a16="http://schemas.microsoft.com/office/drawing/2014/main" id="{EC50A4BC-3AB2-E140-B4F4-4EC4144D24A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07816" y="1690688"/>
            <a:ext cx="914400" cy="956420"/>
          </a:xfrm>
          <a:prstGeom prst="rect">
            <a:avLst/>
          </a:prstGeom>
        </p:spPr>
      </p:pic>
      <p:pic>
        <p:nvPicPr>
          <p:cNvPr id="15" name="Picture 14" descr="A picture containing drawing  Description automatically generated">
            <a:extLst>
              <a:ext uri="{FF2B5EF4-FFF2-40B4-BE49-F238E27FC236}">
                <a16:creationId xmlns:a16="http://schemas.microsoft.com/office/drawing/2014/main" id="{B3B78664-219E-5840-888E-A710A755A9E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07816" y="2867536"/>
            <a:ext cx="914400" cy="743415"/>
          </a:xfrm>
          <a:prstGeom prst="rect">
            <a:avLst/>
          </a:prstGeom>
        </p:spPr>
      </p:pic>
      <p:pic>
        <p:nvPicPr>
          <p:cNvPr id="17" name="Picture 16" descr="A picture containing drawing  Description automatically generated">
            <a:extLst>
              <a:ext uri="{FF2B5EF4-FFF2-40B4-BE49-F238E27FC236}">
                <a16:creationId xmlns:a16="http://schemas.microsoft.com/office/drawing/2014/main" id="{070E0167-08EA-D84F-8672-565FF0A427E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07816" y="3831379"/>
            <a:ext cx="914400" cy="844062"/>
          </a:xfrm>
          <a:prstGeom prst="rect">
            <a:avLst/>
          </a:prstGeom>
        </p:spPr>
      </p:pic>
      <p:pic>
        <p:nvPicPr>
          <p:cNvPr id="19" name="Picture 18" descr="A screenshot of a cell phone  Description automatically generated">
            <a:extLst>
              <a:ext uri="{FF2B5EF4-FFF2-40B4-BE49-F238E27FC236}">
                <a16:creationId xmlns:a16="http://schemas.microsoft.com/office/drawing/2014/main" id="{C5CC8DC7-4D59-344C-A046-F1E518B20FA8}"/>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19764"/>
          <a:stretch/>
        </p:blipFill>
        <p:spPr>
          <a:xfrm>
            <a:off x="0" y="4988785"/>
            <a:ext cx="3398293" cy="1844242"/>
          </a:xfrm>
          <a:prstGeom prst="rect">
            <a:avLst/>
          </a:prstGeom>
        </p:spPr>
      </p:pic>
    </p:spTree>
    <p:extLst>
      <p:ext uri="{BB962C8B-B14F-4D97-AF65-F5344CB8AC3E}">
        <p14:creationId xmlns:p14="http://schemas.microsoft.com/office/powerpoint/2010/main" val="3911820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6E001-94A7-3145-A598-A331EDA1EA18}"/>
              </a:ext>
            </a:extLst>
          </p:cNvPr>
          <p:cNvSpPr>
            <a:spLocks noGrp="1"/>
          </p:cNvSpPr>
          <p:nvPr>
            <p:ph type="title"/>
          </p:nvPr>
        </p:nvSpPr>
        <p:spPr/>
        <p:txBody>
          <a:bodyPr/>
          <a:lstStyle/>
          <a:p>
            <a:r>
              <a:rPr lang="en-US"/>
              <a:t>GitHubのパーツ</a:t>
            </a:r>
          </a:p>
        </p:txBody>
      </p:sp>
      <p:sp>
        <p:nvSpPr>
          <p:cNvPr id="3" name="Content Placeholder 2">
            <a:extLst>
              <a:ext uri="{FF2B5EF4-FFF2-40B4-BE49-F238E27FC236}">
                <a16:creationId xmlns:a16="http://schemas.microsoft.com/office/drawing/2014/main" id="{5D6FE0DB-50DB-3947-ACBA-09DEB78CE8A9}"/>
              </a:ext>
            </a:extLst>
          </p:cNvPr>
          <p:cNvSpPr>
            <a:spLocks noGrp="1"/>
          </p:cNvSpPr>
          <p:nvPr>
            <p:ph sz="half" idx="1"/>
          </p:nvPr>
        </p:nvSpPr>
        <p:spPr/>
        <p:txBody>
          <a:bodyPr/>
          <a:lstStyle/>
          <a:p>
            <a:pPr marL="0" indent="0">
              <a:buNone/>
            </a:pPr>
            <a:r>
              <a:rPr lang="en-US" dirty="0"/>
              <a:t>Branch</a:t>
            </a:r>
          </a:p>
          <a:p>
            <a:pPr lvl="1"/>
            <a:r>
              <a:rPr lang="en-US" dirty="0" err="1"/>
              <a:t>コードの代替タイムライン</a:t>
            </a:r>
            <a:endParaRPr lang="en-US" dirty="0"/>
          </a:p>
          <a:p>
            <a:pPr lvl="1"/>
            <a:r>
              <a:rPr lang="en-US" dirty="0" err="1"/>
              <a:t>例：マスタ</a:t>
            </a:r>
            <a:r>
              <a:rPr lang="en-US" dirty="0"/>
              <a:t>ー、</a:t>
            </a:r>
            <a:r>
              <a:rPr lang="en-US" dirty="0" err="1"/>
              <a:t>開発、機能</a:t>
            </a:r>
            <a:r>
              <a:rPr lang="en-US" dirty="0"/>
              <a:t>/ xxx</a:t>
            </a:r>
          </a:p>
          <a:p>
            <a:pPr marL="457200" lvl="1" indent="0">
              <a:buNone/>
            </a:pPr>
            <a:endParaRPr lang="en-US" dirty="0"/>
          </a:p>
          <a:p>
            <a:pPr marL="0" indent="0">
              <a:buNone/>
            </a:pPr>
            <a:r>
              <a:rPr lang="en-US" dirty="0"/>
              <a:t>Commit</a:t>
            </a:r>
          </a:p>
          <a:p>
            <a:pPr lvl="1"/>
            <a:r>
              <a:rPr lang="en-US" dirty="0" err="1"/>
              <a:t>ファイルの変更をリポジトリに保存する</a:t>
            </a:r>
            <a:endParaRPr lang="en-US" dirty="0"/>
          </a:p>
        </p:txBody>
      </p:sp>
      <p:sp>
        <p:nvSpPr>
          <p:cNvPr id="4" name="Content Placeholder 3">
            <a:extLst>
              <a:ext uri="{FF2B5EF4-FFF2-40B4-BE49-F238E27FC236}">
                <a16:creationId xmlns:a16="http://schemas.microsoft.com/office/drawing/2014/main" id="{98DCC1EB-72EA-9844-99CB-86CF0AFB4C35}"/>
              </a:ext>
            </a:extLst>
          </p:cNvPr>
          <p:cNvSpPr>
            <a:spLocks noGrp="1"/>
          </p:cNvSpPr>
          <p:nvPr>
            <p:ph sz="half" idx="2"/>
          </p:nvPr>
        </p:nvSpPr>
        <p:spPr/>
        <p:txBody>
          <a:bodyPr/>
          <a:lstStyle/>
          <a:p>
            <a:pPr marL="0" indent="0">
              <a:buNone/>
            </a:pPr>
            <a:r>
              <a:rPr lang="en-US" dirty="0"/>
              <a:t>Pull Request</a:t>
            </a:r>
          </a:p>
          <a:p>
            <a:pPr lvl="1"/>
            <a:r>
              <a:rPr lang="en-US" dirty="0" err="1"/>
              <a:t>提案している変更を他の人と共有する</a:t>
            </a:r>
            <a:endParaRPr lang="en-US" dirty="0"/>
          </a:p>
          <a:p>
            <a:pPr marL="457200" lvl="1" indent="0">
              <a:buNone/>
            </a:pPr>
            <a:endParaRPr lang="en-US" dirty="0"/>
          </a:p>
          <a:p>
            <a:pPr marL="0" indent="0">
              <a:buNone/>
            </a:pPr>
            <a:r>
              <a:rPr lang="en-US" dirty="0"/>
              <a:t>Merge Pull Request</a:t>
            </a:r>
          </a:p>
          <a:p>
            <a:pPr lvl="1"/>
            <a:r>
              <a:rPr lang="en-US" dirty="0" err="1"/>
              <a:t>実際にブランチ（マスターなど）を変更して更新し</a:t>
            </a:r>
            <a:r>
              <a:rPr lang="en-US" dirty="0"/>
              <a:t>、</a:t>
            </a:r>
          </a:p>
        </p:txBody>
      </p:sp>
    </p:spTree>
    <p:extLst>
      <p:ext uri="{BB962C8B-B14F-4D97-AF65-F5344CB8AC3E}">
        <p14:creationId xmlns:p14="http://schemas.microsoft.com/office/powerpoint/2010/main" val="2923247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FF9E63-34DB-2249-B5B7-4848D565E22B}"/>
              </a:ext>
            </a:extLst>
          </p:cNvPr>
          <p:cNvSpPr>
            <a:spLocks noGrp="1"/>
          </p:cNvSpPr>
          <p:nvPr>
            <p:ph type="body" idx="1"/>
          </p:nvPr>
        </p:nvSpPr>
        <p:spPr>
          <a:xfrm>
            <a:off x="1170055" y="1324844"/>
            <a:ext cx="6850225" cy="2769175"/>
          </a:xfrm>
        </p:spPr>
        <p:txBody>
          <a:bodyPr/>
          <a:lstStyle/>
          <a:p>
            <a:r>
              <a:rPr lang="en-US" dirty="0"/>
              <a:t>Git Command-Line Cheat Sheet</a:t>
            </a:r>
          </a:p>
        </p:txBody>
      </p:sp>
    </p:spTree>
    <p:extLst>
      <p:ext uri="{BB962C8B-B14F-4D97-AF65-F5344CB8AC3E}">
        <p14:creationId xmlns:p14="http://schemas.microsoft.com/office/powerpoint/2010/main" val="2801632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0E847-2C5C-8242-84F4-6289E0066192}"/>
              </a:ext>
            </a:extLst>
          </p:cNvPr>
          <p:cNvSpPr>
            <a:spLocks noGrp="1"/>
          </p:cNvSpPr>
          <p:nvPr>
            <p:ph type="title"/>
          </p:nvPr>
        </p:nvSpPr>
        <p:spPr/>
        <p:txBody>
          <a:bodyPr/>
          <a:lstStyle/>
          <a:p>
            <a:r>
              <a:rPr lang="en-US" dirty="0"/>
              <a:t>Create a Repository</a:t>
            </a:r>
          </a:p>
        </p:txBody>
      </p:sp>
      <p:graphicFrame>
        <p:nvGraphicFramePr>
          <p:cNvPr id="5" name="Content Placeholder 4">
            <a:extLst>
              <a:ext uri="{FF2B5EF4-FFF2-40B4-BE49-F238E27FC236}">
                <a16:creationId xmlns:a16="http://schemas.microsoft.com/office/drawing/2014/main" id="{9961190A-42C4-664E-AF05-EBA27D6F702F}"/>
              </a:ext>
            </a:extLst>
          </p:cNvPr>
          <p:cNvGraphicFramePr>
            <a:graphicFrameLocks noGrp="1"/>
          </p:cNvGraphicFramePr>
          <p:nvPr>
            <p:ph idx="1"/>
          </p:nvPr>
        </p:nvGraphicFramePr>
        <p:xfrm>
          <a:off x="838200" y="1825625"/>
          <a:ext cx="10515599" cy="3573908"/>
        </p:xfrm>
        <a:graphic>
          <a:graphicData uri="http://schemas.openxmlformats.org/drawingml/2006/table">
            <a:tbl>
              <a:tblPr firstRow="1" bandRow="1">
                <a:tableStyleId>{5C22544A-7EE6-4342-B048-85BDC9FD1C3A}</a:tableStyleId>
              </a:tblPr>
              <a:tblGrid>
                <a:gridCol w="4111196">
                  <a:extLst>
                    <a:ext uri="{9D8B030D-6E8A-4147-A177-3AD203B41FA5}">
                      <a16:colId xmlns:a16="http://schemas.microsoft.com/office/drawing/2014/main" val="3445315188"/>
                    </a:ext>
                  </a:extLst>
                </a:gridCol>
                <a:gridCol w="6404403">
                  <a:extLst>
                    <a:ext uri="{9D8B030D-6E8A-4147-A177-3AD203B41FA5}">
                      <a16:colId xmlns:a16="http://schemas.microsoft.com/office/drawing/2014/main" val="3839917987"/>
                    </a:ext>
                  </a:extLst>
                </a:gridCol>
              </a:tblGrid>
              <a:tr h="370840">
                <a:tc>
                  <a:txBody>
                    <a:bodyPr/>
                    <a:lstStyle/>
                    <a:p>
                      <a:pPr>
                        <a:lnSpc>
                          <a:spcPct val="150000"/>
                        </a:lnSpc>
                      </a:pPr>
                      <a:r>
                        <a:rPr lang="en-US" sz="2800" dirty="0">
                          <a:latin typeface="Proxima Soft" panose="02000506030000020004" pitchFamily="2" charset="0"/>
                        </a:rPr>
                        <a:t>Command</a:t>
                      </a:r>
                    </a:p>
                  </a:txBody>
                  <a:tcPr/>
                </a:tc>
                <a:tc>
                  <a:txBody>
                    <a:bodyPr/>
                    <a:lstStyle/>
                    <a:p>
                      <a:pPr>
                        <a:lnSpc>
                          <a:spcPct val="150000"/>
                        </a:lnSpc>
                      </a:pPr>
                      <a:r>
                        <a:rPr lang="en-US" sz="2800" dirty="0">
                          <a:latin typeface="Proxima Soft" panose="02000506030000020004" pitchFamily="2" charset="0"/>
                        </a:rPr>
                        <a:t>Description</a:t>
                      </a:r>
                    </a:p>
                  </a:txBody>
                  <a:tcPr/>
                </a:tc>
                <a:extLst>
                  <a:ext uri="{0D108BD9-81ED-4DB2-BD59-A6C34878D82A}">
                    <a16:rowId xmlns:a16="http://schemas.microsoft.com/office/drawing/2014/main" val="3162549778"/>
                  </a:ext>
                </a:extLst>
              </a:tr>
              <a:tr h="370840">
                <a:tc>
                  <a:txBody>
                    <a:bodyPr/>
                    <a:lstStyle/>
                    <a:p>
                      <a:pPr>
                        <a:lnSpc>
                          <a:spcPct val="150000"/>
                        </a:lnSpc>
                      </a:pPr>
                      <a:r>
                        <a:rPr lang="en-US" sz="2800" dirty="0">
                          <a:latin typeface="Proxima Soft" panose="02000506030000020004" pitchFamily="2" charset="0"/>
                        </a:rPr>
                        <a:t>git </a:t>
                      </a:r>
                      <a:r>
                        <a:rPr lang="en-US" sz="2800" dirty="0" err="1">
                          <a:latin typeface="Proxima Soft" panose="02000506030000020004" pitchFamily="2" charset="0"/>
                        </a:rPr>
                        <a:t>init</a:t>
                      </a:r>
                      <a:endParaRPr lang="en-US" sz="2800" dirty="0">
                        <a:latin typeface="Proxima Soft" panose="02000506030000020004" pitchFamily="2" charset="0"/>
                      </a:endParaRPr>
                    </a:p>
                  </a:txBody>
                  <a:tcPr/>
                </a:tc>
                <a:tc>
                  <a:txBody>
                    <a:bodyPr/>
                    <a:lstStyle/>
                    <a:p>
                      <a:pPr>
                        <a:lnSpc>
                          <a:spcPct val="150000"/>
                        </a:lnSpc>
                      </a:pPr>
                      <a:r>
                        <a:rPr lang="ja-JP" altLang="en-US" sz="2400"/>
                        <a:t>ローカルリポジトリを作成します</a:t>
                      </a:r>
                    </a:p>
                  </a:txBody>
                  <a:tcPr/>
                </a:tc>
                <a:extLst>
                  <a:ext uri="{0D108BD9-81ED-4DB2-BD59-A6C34878D82A}">
                    <a16:rowId xmlns:a16="http://schemas.microsoft.com/office/drawing/2014/main" val="2653603019"/>
                  </a:ext>
                </a:extLst>
              </a:tr>
              <a:tr h="370840">
                <a:tc>
                  <a:txBody>
                    <a:bodyPr/>
                    <a:lstStyle/>
                    <a:p>
                      <a:pPr>
                        <a:lnSpc>
                          <a:spcPct val="150000"/>
                        </a:lnSpc>
                      </a:pPr>
                      <a:r>
                        <a:rPr lang="en-US" sz="2800" dirty="0">
                          <a:latin typeface="Proxima Soft" panose="02000506030000020004" pitchFamily="2" charset="0"/>
                        </a:rPr>
                        <a:t>git clone [</a:t>
                      </a:r>
                      <a:r>
                        <a:rPr lang="en-US" sz="2800" dirty="0" err="1">
                          <a:latin typeface="Proxima Soft" panose="02000506030000020004" pitchFamily="2" charset="0"/>
                        </a:rPr>
                        <a:t>url</a:t>
                      </a:r>
                      <a:r>
                        <a:rPr lang="en-US" sz="2800" dirty="0">
                          <a:latin typeface="Proxima Soft" panose="02000506030000020004" pitchFamily="2" charset="0"/>
                        </a:rPr>
                        <a:t>]</a:t>
                      </a:r>
                    </a:p>
                  </a:txBody>
                  <a:tcPr/>
                </a:tc>
                <a:tc>
                  <a:txBody>
                    <a:bodyPr/>
                    <a:lstStyle/>
                    <a:p>
                      <a:pPr>
                        <a:lnSpc>
                          <a:spcPct val="150000"/>
                        </a:lnSpc>
                      </a:pPr>
                      <a:r>
                        <a:rPr lang="en-US" altLang="ja-JP" sz="2400" dirty="0"/>
                        <a:t>GitHub(</a:t>
                      </a:r>
                      <a:r>
                        <a:rPr lang="ja-JP" altLang="en-US" sz="2400"/>
                        <a:t>リモートリポジトリ</a:t>
                      </a:r>
                      <a:r>
                        <a:rPr lang="en-US" altLang="ja-JP" sz="2400" dirty="0"/>
                        <a:t>)</a:t>
                      </a:r>
                      <a:r>
                        <a:rPr lang="ja-JP" altLang="en-US" sz="2400"/>
                        <a:t>からリポジトリをクローン</a:t>
                      </a:r>
                      <a:r>
                        <a:rPr lang="en-US" altLang="ja-JP" sz="2400" dirty="0"/>
                        <a:t>(</a:t>
                      </a:r>
                      <a:r>
                        <a:rPr lang="ja-JP" altLang="en-US" sz="2400"/>
                        <a:t>ダウンロード</a:t>
                      </a:r>
                      <a:r>
                        <a:rPr lang="en-US" altLang="ja-JP" sz="2400" dirty="0"/>
                        <a:t>)</a:t>
                      </a:r>
                      <a:r>
                        <a:rPr lang="ja-JP" altLang="en-US" sz="2400"/>
                        <a:t>します</a:t>
                      </a:r>
                    </a:p>
                  </a:txBody>
                  <a:tcPr/>
                </a:tc>
                <a:extLst>
                  <a:ext uri="{0D108BD9-81ED-4DB2-BD59-A6C34878D82A}">
                    <a16:rowId xmlns:a16="http://schemas.microsoft.com/office/drawing/2014/main" val="286608643"/>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800" dirty="0">
                          <a:latin typeface="Proxima Soft" panose="02000506030000020004" pitchFamily="2" charset="0"/>
                        </a:rPr>
                        <a:t>git remote add origin [</a:t>
                      </a:r>
                      <a:r>
                        <a:rPr lang="en-US" sz="2800" dirty="0" err="1">
                          <a:latin typeface="Proxima Soft" panose="02000506030000020004" pitchFamily="2" charset="0"/>
                        </a:rPr>
                        <a:t>url</a:t>
                      </a:r>
                      <a:r>
                        <a:rPr lang="en-US" sz="2800" dirty="0">
                          <a:latin typeface="Proxima Soft" panose="02000506030000020004" pitchFamily="2" charset="0"/>
                        </a:rPr>
                        <a:t>]</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ja-JP" altLang="en-US" sz="2400"/>
                        <a:t>ローカルリポジトリを</a:t>
                      </a:r>
                      <a:r>
                        <a:rPr lang="en-US" altLang="ja-JP" sz="2400" dirty="0"/>
                        <a:t>GitHub(</a:t>
                      </a:r>
                      <a:r>
                        <a:rPr lang="ja-JP" altLang="en-US" sz="2400"/>
                        <a:t>リモートリポジトリ</a:t>
                      </a:r>
                      <a:r>
                        <a:rPr lang="en-US" altLang="ja-JP" sz="2400" dirty="0"/>
                        <a:t>)</a:t>
                      </a:r>
                      <a:r>
                        <a:rPr lang="ja-JP" altLang="en-US" sz="2400"/>
                        <a:t>に接続します</a:t>
                      </a:r>
                      <a:endParaRPr lang="en-US" sz="2400" dirty="0"/>
                    </a:p>
                  </a:txBody>
                  <a:tcPr/>
                </a:tc>
                <a:extLst>
                  <a:ext uri="{0D108BD9-81ED-4DB2-BD59-A6C34878D82A}">
                    <a16:rowId xmlns:a16="http://schemas.microsoft.com/office/drawing/2014/main" val="1014835314"/>
                  </a:ext>
                </a:extLst>
              </a:tr>
            </a:tbl>
          </a:graphicData>
        </a:graphic>
      </p:graphicFrame>
      <p:sp>
        <p:nvSpPr>
          <p:cNvPr id="3" name="TextBox 2">
            <a:extLst>
              <a:ext uri="{FF2B5EF4-FFF2-40B4-BE49-F238E27FC236}">
                <a16:creationId xmlns:a16="http://schemas.microsoft.com/office/drawing/2014/main" id="{5AE74B40-EFE3-6043-8B93-CD5E538A2993}"/>
              </a:ext>
            </a:extLst>
          </p:cNvPr>
          <p:cNvSpPr txBox="1"/>
          <p:nvPr/>
        </p:nvSpPr>
        <p:spPr>
          <a:xfrm>
            <a:off x="838200" y="5680761"/>
            <a:ext cx="5825697" cy="523220"/>
          </a:xfrm>
          <a:prstGeom prst="rect">
            <a:avLst/>
          </a:prstGeom>
          <a:noFill/>
        </p:spPr>
        <p:txBody>
          <a:bodyPr wrap="none" rtlCol="0">
            <a:spAutoFit/>
          </a:bodyPr>
          <a:lstStyle/>
          <a:p>
            <a:r>
              <a:rPr lang="en-US" sz="2800" dirty="0">
                <a:latin typeface="Proxima Soft" panose="02000506030000020004" pitchFamily="2" charset="0"/>
              </a:rPr>
              <a:t>URL</a:t>
            </a:r>
            <a:r>
              <a:rPr lang="ja-JP" altLang="en-US" sz="2800">
                <a:latin typeface="Proxima Soft" panose="02000506030000020004" pitchFamily="2" charset="0"/>
              </a:rPr>
              <a:t>例</a:t>
            </a:r>
            <a:r>
              <a:rPr lang="en-US" sz="2800" dirty="0">
                <a:latin typeface="Proxima Soft" panose="02000506030000020004" pitchFamily="2" charset="0"/>
              </a:rPr>
              <a:t> = https://</a:t>
            </a:r>
            <a:r>
              <a:rPr lang="en-US" sz="2800" dirty="0" err="1">
                <a:latin typeface="Proxima Soft" panose="02000506030000020004" pitchFamily="2" charset="0"/>
              </a:rPr>
              <a:t>github.com</a:t>
            </a:r>
            <a:r>
              <a:rPr lang="en-US" sz="2800" dirty="0">
                <a:latin typeface="Proxima Soft" panose="02000506030000020004" pitchFamily="2" charset="0"/>
              </a:rPr>
              <a:t>/user/repo</a:t>
            </a:r>
          </a:p>
        </p:txBody>
      </p:sp>
      <p:sp>
        <p:nvSpPr>
          <p:cNvPr id="7" name="Rectangle 6">
            <a:extLst>
              <a:ext uri="{FF2B5EF4-FFF2-40B4-BE49-F238E27FC236}">
                <a16:creationId xmlns:a16="http://schemas.microsoft.com/office/drawing/2014/main" id="{0288EB47-2318-464A-BA34-009C1B2D247D}"/>
              </a:ext>
            </a:extLst>
          </p:cNvPr>
          <p:cNvSpPr/>
          <p:nvPr/>
        </p:nvSpPr>
        <p:spPr>
          <a:xfrm>
            <a:off x="4747647" y="6485209"/>
            <a:ext cx="7444353" cy="369332"/>
          </a:xfrm>
          <a:prstGeom prst="rect">
            <a:avLst/>
          </a:prstGeom>
        </p:spPr>
        <p:txBody>
          <a:bodyPr wrap="square">
            <a:spAutoFit/>
          </a:bodyPr>
          <a:lstStyle/>
          <a:p>
            <a:r>
              <a:rPr lang="en-US" dirty="0">
                <a:hlinkClick r:id="rId3"/>
              </a:rPr>
              <a:t>https://github.github.com/training-kit/downloads/ja/github-git-cheat-sheet/</a:t>
            </a:r>
            <a:endParaRPr lang="en-US" dirty="0"/>
          </a:p>
        </p:txBody>
      </p:sp>
    </p:spTree>
    <p:extLst>
      <p:ext uri="{BB962C8B-B14F-4D97-AF65-F5344CB8AC3E}">
        <p14:creationId xmlns:p14="http://schemas.microsoft.com/office/powerpoint/2010/main" val="1875092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0E847-2C5C-8242-84F4-6289E0066192}"/>
              </a:ext>
            </a:extLst>
          </p:cNvPr>
          <p:cNvSpPr>
            <a:spLocks noGrp="1"/>
          </p:cNvSpPr>
          <p:nvPr>
            <p:ph type="title"/>
          </p:nvPr>
        </p:nvSpPr>
        <p:spPr/>
        <p:txBody>
          <a:bodyPr/>
          <a:lstStyle/>
          <a:p>
            <a:r>
              <a:rPr lang="en-US" dirty="0"/>
              <a:t>Branches</a:t>
            </a:r>
          </a:p>
        </p:txBody>
      </p:sp>
      <p:graphicFrame>
        <p:nvGraphicFramePr>
          <p:cNvPr id="5" name="Content Placeholder 4">
            <a:extLst>
              <a:ext uri="{FF2B5EF4-FFF2-40B4-BE49-F238E27FC236}">
                <a16:creationId xmlns:a16="http://schemas.microsoft.com/office/drawing/2014/main" id="{9961190A-42C4-664E-AF05-EBA27D6F702F}"/>
              </a:ext>
            </a:extLst>
          </p:cNvPr>
          <p:cNvGraphicFramePr>
            <a:graphicFrameLocks noGrp="1"/>
          </p:cNvGraphicFramePr>
          <p:nvPr>
            <p:ph idx="1"/>
          </p:nvPr>
        </p:nvGraphicFramePr>
        <p:xfrm>
          <a:off x="838200" y="1825625"/>
          <a:ext cx="10885227" cy="4875532"/>
        </p:xfrm>
        <a:graphic>
          <a:graphicData uri="http://schemas.openxmlformats.org/drawingml/2006/table">
            <a:tbl>
              <a:tblPr firstRow="1" bandRow="1">
                <a:tableStyleId>{5C22544A-7EE6-4342-B048-85BDC9FD1C3A}</a:tableStyleId>
              </a:tblPr>
              <a:tblGrid>
                <a:gridCol w="4170528">
                  <a:extLst>
                    <a:ext uri="{9D8B030D-6E8A-4147-A177-3AD203B41FA5}">
                      <a16:colId xmlns:a16="http://schemas.microsoft.com/office/drawing/2014/main" val="3445315188"/>
                    </a:ext>
                  </a:extLst>
                </a:gridCol>
                <a:gridCol w="6714699">
                  <a:extLst>
                    <a:ext uri="{9D8B030D-6E8A-4147-A177-3AD203B41FA5}">
                      <a16:colId xmlns:a16="http://schemas.microsoft.com/office/drawing/2014/main" val="3839917987"/>
                    </a:ext>
                  </a:extLst>
                </a:gridCol>
              </a:tblGrid>
              <a:tr h="370840">
                <a:tc>
                  <a:txBody>
                    <a:bodyPr/>
                    <a:lstStyle/>
                    <a:p>
                      <a:pPr>
                        <a:lnSpc>
                          <a:spcPct val="150000"/>
                        </a:lnSpc>
                      </a:pPr>
                      <a:r>
                        <a:rPr lang="en-US" sz="2800" dirty="0">
                          <a:latin typeface="Proxima Soft" panose="02000506030000020004" pitchFamily="2" charset="0"/>
                        </a:rPr>
                        <a:t>Command</a:t>
                      </a:r>
                    </a:p>
                  </a:txBody>
                  <a:tcPr/>
                </a:tc>
                <a:tc>
                  <a:txBody>
                    <a:bodyPr/>
                    <a:lstStyle/>
                    <a:p>
                      <a:pPr>
                        <a:lnSpc>
                          <a:spcPct val="150000"/>
                        </a:lnSpc>
                      </a:pPr>
                      <a:r>
                        <a:rPr lang="en-US" sz="2800" dirty="0">
                          <a:latin typeface="Proxima Soft" panose="02000506030000020004" pitchFamily="2" charset="0"/>
                        </a:rPr>
                        <a:t>Description</a:t>
                      </a:r>
                    </a:p>
                  </a:txBody>
                  <a:tcPr/>
                </a:tc>
                <a:extLst>
                  <a:ext uri="{0D108BD9-81ED-4DB2-BD59-A6C34878D82A}">
                    <a16:rowId xmlns:a16="http://schemas.microsoft.com/office/drawing/2014/main" val="3162549778"/>
                  </a:ext>
                </a:extLst>
              </a:tr>
              <a:tr h="370840">
                <a:tc>
                  <a:txBody>
                    <a:bodyPr/>
                    <a:lstStyle/>
                    <a:p>
                      <a:pPr>
                        <a:lnSpc>
                          <a:spcPct val="150000"/>
                        </a:lnSpc>
                      </a:pPr>
                      <a:r>
                        <a:rPr lang="en-US" sz="2800" dirty="0">
                          <a:latin typeface="Proxima Soft" panose="02000506030000020004" pitchFamily="2" charset="0"/>
                        </a:rPr>
                        <a:t>git status</a:t>
                      </a:r>
                    </a:p>
                  </a:txBody>
                  <a:tcPr/>
                </a:tc>
                <a:tc>
                  <a:txBody>
                    <a:bodyPr/>
                    <a:lstStyle/>
                    <a:p>
                      <a:pPr>
                        <a:lnSpc>
                          <a:spcPct val="150000"/>
                        </a:lnSpc>
                      </a:pPr>
                      <a:r>
                        <a:rPr lang="ja-JP" altLang="en-US" sz="2400"/>
                        <a:t>コミット可能なすべての新規または変更のあるファイルを一覧で表示します</a:t>
                      </a:r>
                    </a:p>
                  </a:txBody>
                  <a:tcPr/>
                </a:tc>
                <a:extLst>
                  <a:ext uri="{0D108BD9-81ED-4DB2-BD59-A6C34878D82A}">
                    <a16:rowId xmlns:a16="http://schemas.microsoft.com/office/drawing/2014/main" val="2653603019"/>
                  </a:ext>
                </a:extLst>
              </a:tr>
              <a:tr h="370840">
                <a:tc>
                  <a:txBody>
                    <a:bodyPr/>
                    <a:lstStyle/>
                    <a:p>
                      <a:pPr>
                        <a:lnSpc>
                          <a:spcPct val="150000"/>
                        </a:lnSpc>
                      </a:pPr>
                      <a:r>
                        <a:rPr lang="en-US" sz="2800" dirty="0">
                          <a:latin typeface="Proxima Soft" panose="02000506030000020004" pitchFamily="2" charset="0"/>
                        </a:rPr>
                        <a:t>git branch [branch-name]</a:t>
                      </a:r>
                    </a:p>
                  </a:txBody>
                  <a:tcPr/>
                </a:tc>
                <a:tc>
                  <a:txBody>
                    <a:bodyPr/>
                    <a:lstStyle/>
                    <a:p>
                      <a:pPr>
                        <a:lnSpc>
                          <a:spcPct val="150000"/>
                        </a:lnSpc>
                      </a:pPr>
                      <a:r>
                        <a:rPr lang="ja-JP" altLang="en-US" sz="2400"/>
                        <a:t>新規ブランチを作成します</a:t>
                      </a:r>
                    </a:p>
                  </a:txBody>
                  <a:tcPr/>
                </a:tc>
                <a:extLst>
                  <a:ext uri="{0D108BD9-81ED-4DB2-BD59-A6C34878D82A}">
                    <a16:rowId xmlns:a16="http://schemas.microsoft.com/office/drawing/2014/main" val="286608643"/>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800" dirty="0">
                          <a:latin typeface="Proxima Soft" panose="02000506030000020004" pitchFamily="2" charset="0"/>
                        </a:rPr>
                        <a:t>git branch -d [branch]</a:t>
                      </a:r>
                    </a:p>
                  </a:txBody>
                  <a:tcPr/>
                </a:tc>
                <a:tc>
                  <a:txBody>
                    <a:bodyPr/>
                    <a:lstStyle/>
                    <a:p>
                      <a:pPr>
                        <a:lnSpc>
                          <a:spcPct val="150000"/>
                        </a:lnSpc>
                      </a:pPr>
                      <a:r>
                        <a:rPr lang="ja-JP" altLang="en-US" sz="2400"/>
                        <a:t>指定されたブランチを削除します</a:t>
                      </a:r>
                    </a:p>
                  </a:txBody>
                  <a:tcPr/>
                </a:tc>
                <a:extLst>
                  <a:ext uri="{0D108BD9-81ED-4DB2-BD59-A6C34878D82A}">
                    <a16:rowId xmlns:a16="http://schemas.microsoft.com/office/drawing/2014/main" val="2622043081"/>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800" dirty="0">
                          <a:latin typeface="Proxima Soft" panose="02000506030000020004" pitchFamily="2" charset="0"/>
                        </a:rPr>
                        <a:t>git checkout [branch]</a:t>
                      </a:r>
                    </a:p>
                  </a:txBody>
                  <a:tcPr/>
                </a:tc>
                <a:tc>
                  <a:txBody>
                    <a:bodyPr/>
                    <a:lstStyle/>
                    <a:p>
                      <a:pPr>
                        <a:lnSpc>
                          <a:spcPct val="150000"/>
                        </a:lnSpc>
                      </a:pPr>
                      <a:r>
                        <a:rPr lang="ja-JP" altLang="en-US" sz="2400"/>
                        <a:t>指定されたブランチに移動します</a:t>
                      </a:r>
                    </a:p>
                  </a:txBody>
                  <a:tcPr/>
                </a:tc>
                <a:extLst>
                  <a:ext uri="{0D108BD9-81ED-4DB2-BD59-A6C34878D82A}">
                    <a16:rowId xmlns:a16="http://schemas.microsoft.com/office/drawing/2014/main" val="1014835314"/>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800" dirty="0">
                          <a:latin typeface="Proxima Soft" panose="02000506030000020004" pitchFamily="2" charset="0"/>
                        </a:rPr>
                        <a:t>git merge [branch]</a:t>
                      </a:r>
                    </a:p>
                  </a:txBody>
                  <a:tcPr/>
                </a:tc>
                <a:tc>
                  <a:txBody>
                    <a:bodyPr/>
                    <a:lstStyle/>
                    <a:p>
                      <a:pPr>
                        <a:lnSpc>
                          <a:spcPct val="150000"/>
                        </a:lnSpc>
                      </a:pPr>
                      <a:r>
                        <a:rPr lang="ja-JP" altLang="en-US" sz="2400"/>
                        <a:t>指定されたブランチを現在のブランチにマージします</a:t>
                      </a:r>
                    </a:p>
                  </a:txBody>
                  <a:tcPr/>
                </a:tc>
                <a:extLst>
                  <a:ext uri="{0D108BD9-81ED-4DB2-BD59-A6C34878D82A}">
                    <a16:rowId xmlns:a16="http://schemas.microsoft.com/office/drawing/2014/main" val="4095679079"/>
                  </a:ext>
                </a:extLst>
              </a:tr>
            </a:tbl>
          </a:graphicData>
        </a:graphic>
      </p:graphicFrame>
    </p:spTree>
    <p:extLst>
      <p:ext uri="{BB962C8B-B14F-4D97-AF65-F5344CB8AC3E}">
        <p14:creationId xmlns:p14="http://schemas.microsoft.com/office/powerpoint/2010/main" val="3158245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5832-B038-AE43-B9AB-F07A05D85C2D}"/>
              </a:ext>
            </a:extLst>
          </p:cNvPr>
          <p:cNvSpPr>
            <a:spLocks noGrp="1"/>
          </p:cNvSpPr>
          <p:nvPr>
            <p:ph type="title"/>
          </p:nvPr>
        </p:nvSpPr>
        <p:spPr/>
        <p:txBody>
          <a:bodyPr/>
          <a:lstStyle/>
          <a:p>
            <a:r>
              <a:rPr lang="en-US" dirty="0"/>
              <a:t>Sync Changes Between Local &amp; Remote</a:t>
            </a:r>
          </a:p>
        </p:txBody>
      </p:sp>
      <p:graphicFrame>
        <p:nvGraphicFramePr>
          <p:cNvPr id="5" name="Content Placeholder 4">
            <a:extLst>
              <a:ext uri="{FF2B5EF4-FFF2-40B4-BE49-F238E27FC236}">
                <a16:creationId xmlns:a16="http://schemas.microsoft.com/office/drawing/2014/main" id="{436C21B6-442D-5648-B17C-D5C4AB8EBBD6}"/>
              </a:ext>
            </a:extLst>
          </p:cNvPr>
          <p:cNvGraphicFramePr>
            <a:graphicFrameLocks noGrp="1"/>
          </p:cNvGraphicFramePr>
          <p:nvPr>
            <p:ph idx="1"/>
          </p:nvPr>
        </p:nvGraphicFramePr>
        <p:xfrm>
          <a:off x="838200" y="1825625"/>
          <a:ext cx="10515599" cy="3990786"/>
        </p:xfrm>
        <a:graphic>
          <a:graphicData uri="http://schemas.openxmlformats.org/drawingml/2006/table">
            <a:tbl>
              <a:tblPr firstRow="1" bandRow="1">
                <a:tableStyleId>{5C22544A-7EE6-4342-B048-85BDC9FD1C3A}</a:tableStyleId>
              </a:tblPr>
              <a:tblGrid>
                <a:gridCol w="4307006">
                  <a:extLst>
                    <a:ext uri="{9D8B030D-6E8A-4147-A177-3AD203B41FA5}">
                      <a16:colId xmlns:a16="http://schemas.microsoft.com/office/drawing/2014/main" val="2807844365"/>
                    </a:ext>
                  </a:extLst>
                </a:gridCol>
                <a:gridCol w="6208593">
                  <a:extLst>
                    <a:ext uri="{9D8B030D-6E8A-4147-A177-3AD203B41FA5}">
                      <a16:colId xmlns:a16="http://schemas.microsoft.com/office/drawing/2014/main" val="4231828388"/>
                    </a:ext>
                  </a:extLst>
                </a:gridCol>
              </a:tblGrid>
              <a:tr h="370840">
                <a:tc>
                  <a:txBody>
                    <a:bodyPr/>
                    <a:lstStyle/>
                    <a:p>
                      <a:pPr>
                        <a:lnSpc>
                          <a:spcPct val="150000"/>
                        </a:lnSpc>
                      </a:pPr>
                      <a:r>
                        <a:rPr lang="en-US" sz="2800" dirty="0">
                          <a:latin typeface="Proxima Soft" panose="02000506030000020004" pitchFamily="2" charset="0"/>
                        </a:rPr>
                        <a:t>Command</a:t>
                      </a:r>
                    </a:p>
                  </a:txBody>
                  <a:tcPr/>
                </a:tc>
                <a:tc>
                  <a:txBody>
                    <a:bodyPr/>
                    <a:lstStyle/>
                    <a:p>
                      <a:pPr>
                        <a:lnSpc>
                          <a:spcPct val="150000"/>
                        </a:lnSpc>
                      </a:pPr>
                      <a:r>
                        <a:rPr lang="en-US" sz="2800" dirty="0">
                          <a:latin typeface="Proxima Soft" panose="02000506030000020004" pitchFamily="2" charset="0"/>
                        </a:rPr>
                        <a:t>Description</a:t>
                      </a:r>
                    </a:p>
                  </a:txBody>
                  <a:tcPr/>
                </a:tc>
                <a:extLst>
                  <a:ext uri="{0D108BD9-81ED-4DB2-BD59-A6C34878D82A}">
                    <a16:rowId xmlns:a16="http://schemas.microsoft.com/office/drawing/2014/main" val="89318904"/>
                  </a:ext>
                </a:extLst>
              </a:tr>
              <a:tr h="962089">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roxima Soft" panose="02000506030000020004" pitchFamily="2" charset="0"/>
                          <a:ea typeface="+mn-ea"/>
                          <a:cs typeface="+mn-cs"/>
                        </a:rPr>
                        <a:t>git fetch [remote] [branch]</a:t>
                      </a:r>
                      <a:endParaRPr lang="en-US" sz="2800" dirty="0">
                        <a:latin typeface="Proxima Soft" panose="02000506030000020004" pitchFamily="2" charset="0"/>
                      </a:endParaRPr>
                    </a:p>
                  </a:txBody>
                  <a:tcPr anchor="ctr"/>
                </a:tc>
                <a:tc>
                  <a:txBody>
                    <a:bodyPr/>
                    <a:lstStyle/>
                    <a:p>
                      <a:pPr>
                        <a:lnSpc>
                          <a:spcPct val="150000"/>
                        </a:lnSpc>
                      </a:pPr>
                      <a:r>
                        <a:rPr lang="en-US" altLang="ja-JP" sz="2000" dirty="0"/>
                        <a:t>GitHub(</a:t>
                      </a:r>
                      <a:r>
                        <a:rPr lang="ja-JP" altLang="en-US" sz="2000"/>
                        <a:t>リモートリポジトリ</a:t>
                      </a:r>
                      <a:r>
                        <a:rPr lang="en-US" altLang="ja-JP" sz="2000" dirty="0"/>
                        <a:t>)</a:t>
                      </a:r>
                      <a:r>
                        <a:rPr lang="ja-JP" altLang="en-US" sz="2000"/>
                        <a:t>から最新情報をローカルリポジトリへダウンロードします</a:t>
                      </a:r>
                    </a:p>
                  </a:txBody>
                  <a:tcPr/>
                </a:tc>
                <a:extLst>
                  <a:ext uri="{0D108BD9-81ED-4DB2-BD59-A6C34878D82A}">
                    <a16:rowId xmlns:a16="http://schemas.microsoft.com/office/drawing/2014/main" val="2417067392"/>
                  </a:ext>
                </a:extLst>
              </a:tr>
              <a:tr h="962089">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800" dirty="0">
                          <a:latin typeface="Proxima Soft" panose="02000506030000020004" pitchFamily="2" charset="0"/>
                        </a:rPr>
                        <a:t>git push [remote] [branch]</a:t>
                      </a:r>
                    </a:p>
                  </a:txBody>
                  <a:tcPr anchor="ctr"/>
                </a:tc>
                <a:tc>
                  <a:txBody>
                    <a:bodyPr/>
                    <a:lstStyle/>
                    <a:p>
                      <a:pPr>
                        <a:lnSpc>
                          <a:spcPct val="150000"/>
                        </a:lnSpc>
                      </a:pPr>
                      <a:r>
                        <a:rPr lang="ja-JP" altLang="en-US" sz="2000"/>
                        <a:t>ローカルリポジトリのコミットを</a:t>
                      </a:r>
                      <a:r>
                        <a:rPr lang="en-US" sz="2000" dirty="0"/>
                        <a:t>GitHub(</a:t>
                      </a:r>
                      <a:r>
                        <a:rPr lang="ja-JP" altLang="en-US" sz="2000"/>
                        <a:t>リモートリポジトリ</a:t>
                      </a:r>
                      <a:r>
                        <a:rPr lang="en-US" sz="2000" dirty="0"/>
                        <a:t>)</a:t>
                      </a:r>
                      <a:r>
                        <a:rPr lang="ja-JP" altLang="en-US" sz="2000"/>
                        <a:t>にアップロード</a:t>
                      </a:r>
                      <a:r>
                        <a:rPr lang="en-US" altLang="ja-JP" sz="2000" dirty="0"/>
                        <a:t>(</a:t>
                      </a:r>
                      <a:r>
                        <a:rPr lang="ja-JP" altLang="en-US" sz="2000"/>
                        <a:t>プッシュ</a:t>
                      </a:r>
                      <a:r>
                        <a:rPr lang="en-US" altLang="ja-JP" sz="2000" dirty="0"/>
                        <a:t>)</a:t>
                      </a:r>
                      <a:r>
                        <a:rPr lang="ja-JP" altLang="en-US" sz="2000"/>
                        <a:t>します</a:t>
                      </a:r>
                      <a:endParaRPr lang="en-US" altLang="ja-JP" sz="2000" dirty="0"/>
                    </a:p>
                    <a:p>
                      <a:pPr>
                        <a:lnSpc>
                          <a:spcPct val="150000"/>
                        </a:lnSpc>
                      </a:pPr>
                      <a:endParaRPr lang="ja-JP" altLang="en-US" sz="2000"/>
                    </a:p>
                  </a:txBody>
                  <a:tcPr/>
                </a:tc>
                <a:extLst>
                  <a:ext uri="{0D108BD9-81ED-4DB2-BD59-A6C34878D82A}">
                    <a16:rowId xmlns:a16="http://schemas.microsoft.com/office/drawing/2014/main" val="290497441"/>
                  </a:ext>
                </a:extLst>
              </a:tr>
              <a:tr h="962089">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800" dirty="0">
                          <a:latin typeface="Proxima Soft" panose="02000506030000020004" pitchFamily="2" charset="0"/>
                        </a:rPr>
                        <a:t>git pull [remote]</a:t>
                      </a:r>
                    </a:p>
                  </a:txBody>
                  <a:tcPr anchor="ctr"/>
                </a:tc>
                <a:tc>
                  <a:txBody>
                    <a:bodyPr/>
                    <a:lstStyle/>
                    <a:p>
                      <a:pPr>
                        <a:lnSpc>
                          <a:spcPct val="150000"/>
                        </a:lnSpc>
                      </a:pPr>
                      <a:r>
                        <a:rPr lang="en-US" altLang="ja-JP" sz="2000" dirty="0"/>
                        <a:t>GitHub</a:t>
                      </a:r>
                      <a:r>
                        <a:rPr lang="ja-JP" altLang="en-US" sz="2000"/>
                        <a:t>の変更履歴をローカルにダウンロードします</a:t>
                      </a:r>
                      <a:endParaRPr lang="en-US" altLang="ja-JP" sz="2000" dirty="0"/>
                    </a:p>
                    <a:p>
                      <a:pPr>
                        <a:lnSpc>
                          <a:spcPct val="150000"/>
                        </a:lnSpc>
                      </a:pPr>
                      <a:endParaRPr lang="ja-JP" altLang="en-US" sz="2000"/>
                    </a:p>
                  </a:txBody>
                  <a:tcPr/>
                </a:tc>
                <a:extLst>
                  <a:ext uri="{0D108BD9-81ED-4DB2-BD59-A6C34878D82A}">
                    <a16:rowId xmlns:a16="http://schemas.microsoft.com/office/drawing/2014/main" val="2513472015"/>
                  </a:ext>
                </a:extLst>
              </a:tr>
            </a:tbl>
          </a:graphicData>
        </a:graphic>
      </p:graphicFrame>
    </p:spTree>
    <p:extLst>
      <p:ext uri="{BB962C8B-B14F-4D97-AF65-F5344CB8AC3E}">
        <p14:creationId xmlns:p14="http://schemas.microsoft.com/office/powerpoint/2010/main" val="352285130"/>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13722</TotalTime>
  <Words>772</Words>
  <Application>Microsoft Macintosh PowerPoint</Application>
  <PresentationFormat>Widescreen</PresentationFormat>
  <Paragraphs>143</Paragraphs>
  <Slides>14</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Proxima Soft</vt:lpstr>
      <vt:lpstr>Wingdings</vt:lpstr>
      <vt:lpstr>1_Custom Design</vt:lpstr>
      <vt:lpstr>PowerPoint Presentation</vt:lpstr>
      <vt:lpstr>GitHub Repository</vt:lpstr>
      <vt:lpstr>GitHub Issues &amp; Pull Request</vt:lpstr>
      <vt:lpstr>GitHubの概要</vt:lpstr>
      <vt:lpstr>GitHubのパーツ</vt:lpstr>
      <vt:lpstr>PowerPoint Presentation</vt:lpstr>
      <vt:lpstr>Create a Repository</vt:lpstr>
      <vt:lpstr>Branches</vt:lpstr>
      <vt:lpstr>Sync Changes Between Local &amp; Remote</vt:lpstr>
      <vt:lpstr>Snapshotting</vt:lpstr>
      <vt:lpstr>Make Changes</vt:lpstr>
      <vt:lpstr>Redo Commits</vt:lpstr>
      <vt:lpstr>PowerPoint Presentation</vt:lpstr>
      <vt:lpstr>Visual Studio Code + Command Line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Genji Fujimori (藤森 源司)</dc:creator>
  <cp:keywords/>
  <dc:description/>
  <cp:lastModifiedBy>Genji Fujimori (藤森 源司)</cp:lastModifiedBy>
  <cp:revision>315</cp:revision>
  <dcterms:created xsi:type="dcterms:W3CDTF">2020-04-01T05:21:59Z</dcterms:created>
  <dcterms:modified xsi:type="dcterms:W3CDTF">2020-05-19T07:09:50Z</dcterms:modified>
  <cp:category/>
</cp:coreProperties>
</file>